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6"/>
  </p:notesMasterIdLst>
  <p:sldIdLst>
    <p:sldId id="256" r:id="rId2"/>
    <p:sldId id="751" r:id="rId3"/>
    <p:sldId id="752" r:id="rId4"/>
    <p:sldId id="753" r:id="rId5"/>
    <p:sldId id="754" r:id="rId6"/>
    <p:sldId id="755" r:id="rId7"/>
    <p:sldId id="756" r:id="rId8"/>
    <p:sldId id="757" r:id="rId9"/>
    <p:sldId id="758" r:id="rId10"/>
    <p:sldId id="759" r:id="rId11"/>
    <p:sldId id="760" r:id="rId12"/>
    <p:sldId id="761" r:id="rId13"/>
    <p:sldId id="762" r:id="rId14"/>
    <p:sldId id="763" r:id="rId15"/>
    <p:sldId id="764" r:id="rId16"/>
    <p:sldId id="765" r:id="rId17"/>
    <p:sldId id="766" r:id="rId18"/>
    <p:sldId id="767" r:id="rId19"/>
    <p:sldId id="768" r:id="rId20"/>
    <p:sldId id="769" r:id="rId21"/>
    <p:sldId id="771" r:id="rId22"/>
    <p:sldId id="770" r:id="rId23"/>
    <p:sldId id="861" r:id="rId24"/>
    <p:sldId id="862" r:id="rId25"/>
    <p:sldId id="863" r:id="rId26"/>
    <p:sldId id="864" r:id="rId27"/>
    <p:sldId id="865" r:id="rId28"/>
    <p:sldId id="866" r:id="rId29"/>
    <p:sldId id="772" r:id="rId30"/>
    <p:sldId id="773" r:id="rId31"/>
    <p:sldId id="774" r:id="rId32"/>
    <p:sldId id="775" r:id="rId33"/>
    <p:sldId id="776" r:id="rId34"/>
    <p:sldId id="777" r:id="rId35"/>
    <p:sldId id="778" r:id="rId36"/>
    <p:sldId id="779" r:id="rId37"/>
    <p:sldId id="780" r:id="rId38"/>
    <p:sldId id="781" r:id="rId39"/>
    <p:sldId id="782" r:id="rId40"/>
    <p:sldId id="783" r:id="rId41"/>
    <p:sldId id="784" r:id="rId42"/>
    <p:sldId id="867" r:id="rId43"/>
    <p:sldId id="868" r:id="rId44"/>
    <p:sldId id="785" r:id="rId45"/>
    <p:sldId id="786" r:id="rId46"/>
    <p:sldId id="787" r:id="rId47"/>
    <p:sldId id="788" r:id="rId48"/>
    <p:sldId id="797" r:id="rId49"/>
    <p:sldId id="789" r:id="rId50"/>
    <p:sldId id="790" r:id="rId51"/>
    <p:sldId id="869" r:id="rId52"/>
    <p:sldId id="870" r:id="rId53"/>
    <p:sldId id="791" r:id="rId54"/>
    <p:sldId id="792" r:id="rId55"/>
    <p:sldId id="793" r:id="rId56"/>
    <p:sldId id="794" r:id="rId57"/>
    <p:sldId id="795" r:id="rId58"/>
    <p:sldId id="796" r:id="rId59"/>
    <p:sldId id="798" r:id="rId60"/>
    <p:sldId id="799" r:id="rId61"/>
    <p:sldId id="800" r:id="rId62"/>
    <p:sldId id="801" r:id="rId63"/>
    <p:sldId id="802" r:id="rId64"/>
    <p:sldId id="803" r:id="rId65"/>
    <p:sldId id="804" r:id="rId66"/>
    <p:sldId id="805" r:id="rId67"/>
    <p:sldId id="806" r:id="rId68"/>
    <p:sldId id="807" r:id="rId69"/>
    <p:sldId id="808" r:id="rId70"/>
    <p:sldId id="809" r:id="rId71"/>
    <p:sldId id="810" r:id="rId72"/>
    <p:sldId id="811" r:id="rId73"/>
    <p:sldId id="812" r:id="rId74"/>
    <p:sldId id="813" r:id="rId75"/>
    <p:sldId id="814" r:id="rId76"/>
    <p:sldId id="815" r:id="rId77"/>
    <p:sldId id="816" r:id="rId78"/>
    <p:sldId id="871" r:id="rId79"/>
    <p:sldId id="877" r:id="rId80"/>
    <p:sldId id="878" r:id="rId81"/>
    <p:sldId id="879" r:id="rId82"/>
    <p:sldId id="880" r:id="rId83"/>
    <p:sldId id="817" r:id="rId84"/>
    <p:sldId id="818" r:id="rId85"/>
    <p:sldId id="819" r:id="rId86"/>
    <p:sldId id="820" r:id="rId87"/>
    <p:sldId id="821" r:id="rId88"/>
    <p:sldId id="822" r:id="rId89"/>
    <p:sldId id="823" r:id="rId90"/>
    <p:sldId id="824" r:id="rId91"/>
    <p:sldId id="825" r:id="rId92"/>
    <p:sldId id="826" r:id="rId93"/>
    <p:sldId id="827" r:id="rId94"/>
    <p:sldId id="881" r:id="rId95"/>
    <p:sldId id="882" r:id="rId96"/>
    <p:sldId id="883" r:id="rId97"/>
    <p:sldId id="884" r:id="rId98"/>
    <p:sldId id="885" r:id="rId99"/>
    <p:sldId id="828" r:id="rId100"/>
    <p:sldId id="829" r:id="rId101"/>
    <p:sldId id="830" r:id="rId102"/>
    <p:sldId id="831" r:id="rId103"/>
    <p:sldId id="859" r:id="rId104"/>
    <p:sldId id="860" r:id="rId105"/>
    <p:sldId id="886" r:id="rId106"/>
    <p:sldId id="887" r:id="rId107"/>
    <p:sldId id="888" r:id="rId108"/>
    <p:sldId id="889" r:id="rId109"/>
    <p:sldId id="890" r:id="rId110"/>
    <p:sldId id="891" r:id="rId111"/>
    <p:sldId id="892" r:id="rId112"/>
    <p:sldId id="832" r:id="rId113"/>
    <p:sldId id="833" r:id="rId114"/>
    <p:sldId id="834" r:id="rId115"/>
    <p:sldId id="835" r:id="rId116"/>
    <p:sldId id="899" r:id="rId117"/>
    <p:sldId id="900" r:id="rId118"/>
    <p:sldId id="836" r:id="rId119"/>
    <p:sldId id="837" r:id="rId120"/>
    <p:sldId id="838" r:id="rId121"/>
    <p:sldId id="839" r:id="rId122"/>
    <p:sldId id="840" r:id="rId123"/>
    <p:sldId id="841" r:id="rId124"/>
    <p:sldId id="842" r:id="rId125"/>
    <p:sldId id="843" r:id="rId126"/>
    <p:sldId id="844" r:id="rId127"/>
    <p:sldId id="845" r:id="rId128"/>
    <p:sldId id="846" r:id="rId129"/>
    <p:sldId id="901" r:id="rId130"/>
    <p:sldId id="902" r:id="rId131"/>
    <p:sldId id="903" r:id="rId132"/>
    <p:sldId id="904" r:id="rId133"/>
    <p:sldId id="847" r:id="rId134"/>
    <p:sldId id="848" r:id="rId135"/>
    <p:sldId id="849" r:id="rId136"/>
    <p:sldId id="850" r:id="rId137"/>
    <p:sldId id="851" r:id="rId138"/>
    <p:sldId id="852" r:id="rId139"/>
    <p:sldId id="853" r:id="rId140"/>
    <p:sldId id="854" r:id="rId141"/>
    <p:sldId id="855" r:id="rId142"/>
    <p:sldId id="856" r:id="rId143"/>
    <p:sldId id="907" r:id="rId144"/>
    <p:sldId id="905" r:id="rId145"/>
    <p:sldId id="906" r:id="rId146"/>
    <p:sldId id="908" r:id="rId147"/>
    <p:sldId id="857" r:id="rId148"/>
    <p:sldId id="893" r:id="rId149"/>
    <p:sldId id="858" r:id="rId150"/>
    <p:sldId id="894" r:id="rId151"/>
    <p:sldId id="895" r:id="rId152"/>
    <p:sldId id="896" r:id="rId153"/>
    <p:sldId id="897" r:id="rId154"/>
    <p:sldId id="898" r:id="rId15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DDFF"/>
    <a:srgbClr val="FC9ABD"/>
    <a:srgbClr val="D9C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15" d="100"/>
          <a:sy n="115" d="100"/>
        </p:scale>
        <p:origin x="-720" y="-104"/>
      </p:cViewPr>
      <p:guideLst>
        <p:guide orient="horz" pos="217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notesMaster" Target="notesMasters/notesMaster1.xml"/><Relationship Id="rId157" Type="http://schemas.openxmlformats.org/officeDocument/2006/relationships/printerSettings" Target="printerSettings/printerSettings1.bin"/><Relationship Id="rId158" Type="http://schemas.openxmlformats.org/officeDocument/2006/relationships/presProps" Target="presProps.xml"/><Relationship Id="rId15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60" Type="http://schemas.openxmlformats.org/officeDocument/2006/relationships/theme" Target="theme/theme1.xml"/><Relationship Id="rId16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2C935-8240-AA45-912A-44F9827BEA59}" type="datetimeFigureOut">
              <a:rPr lang="it-IT" smtClean="0"/>
              <a:t>01/09/16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48BE0-F511-4B40-AE2E-5B8019E0DA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39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52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24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170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43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4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69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3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07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17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28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12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0C051-FF9D-084D-BD01-B3F80B14A116}" type="datetimeFigureOut">
              <a:rPr lang="it-IT" smtClean="0"/>
              <a:pPr/>
              <a:t>01/09/16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473B3-BCA0-1947-A924-0A73F63D2408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94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4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9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2.png"/><Relationship Id="rId3" Type="http://schemas.openxmlformats.org/officeDocument/2006/relationships/image" Target="../media/image193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4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5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6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7.png"/><Relationship Id="rId3" Type="http://schemas.openxmlformats.org/officeDocument/2006/relationships/image" Target="../media/image198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9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2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1.pn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2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4" Type="http://schemas.openxmlformats.org/officeDocument/2006/relationships/image" Target="../media/image20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4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6.pn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9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0.pn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4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4.pn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5.png"/><Relationship Id="rId3" Type="http://schemas.openxmlformats.org/officeDocument/2006/relationships/image" Target="../media/image216.png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7.png"/><Relationship Id="rId3" Type="http://schemas.openxmlformats.org/officeDocument/2006/relationships/image" Target="../media/image218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9.png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4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pn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2.png"/><Relationship Id="rId3" Type="http://schemas.openxmlformats.org/officeDocument/2006/relationships/image" Target="../media/image219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3.png"/><Relationship Id="rId3" Type="http://schemas.openxmlformats.org/officeDocument/2006/relationships/image" Target="../media/image224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5.png"/><Relationship Id="rId3" Type="http://schemas.openxmlformats.org/officeDocument/2006/relationships/image" Target="../media/image226.png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7.png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8.png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9.png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4" Type="http://schemas.openxmlformats.org/officeDocument/2006/relationships/image" Target="../media/image232.png"/><Relationship Id="rId5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0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4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4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4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7.pn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0.png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1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4" Type="http://schemas.openxmlformats.org/officeDocument/2006/relationships/image" Target="../media/image244.png"/><Relationship Id="rId5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4" Type="http://schemas.openxmlformats.org/officeDocument/2006/relationships/image" Target="../media/image2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7.png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0.png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1.png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2.png"/><Relationship Id="rId3" Type="http://schemas.openxmlformats.org/officeDocument/2006/relationships/image" Target="../media/image253.png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4.png"/><Relationship Id="rId3" Type="http://schemas.openxmlformats.org/officeDocument/2006/relationships/image" Target="../media/image255.png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2.png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7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4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8.png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0.png"/><Relationship Id="rId3" Type="http://schemas.openxmlformats.org/officeDocument/2006/relationships/image" Target="../media/image261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2.png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3.png"/><Relationship Id="rId3" Type="http://schemas.openxmlformats.org/officeDocument/2006/relationships/image" Target="../media/image2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8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Relationship Id="rId3" Type="http://schemas.openxmlformats.org/officeDocument/2006/relationships/image" Target="../media/image10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png"/><Relationship Id="rId3" Type="http://schemas.openxmlformats.org/officeDocument/2006/relationships/image" Target="../media/image119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0.png"/><Relationship Id="rId3" Type="http://schemas.openxmlformats.org/officeDocument/2006/relationships/image" Target="../media/image1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4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4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2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8.png"/><Relationship Id="rId3" Type="http://schemas.openxmlformats.org/officeDocument/2006/relationships/image" Target="../media/image149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4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4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7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png"/><Relationship Id="rId3" Type="http://schemas.openxmlformats.org/officeDocument/2006/relationships/image" Target="../media/image161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5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4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8.png"/><Relationship Id="rId3" Type="http://schemas.openxmlformats.org/officeDocument/2006/relationships/image" Target="../media/image179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2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3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4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858000" y="6172200"/>
            <a:ext cx="2286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0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4691385" y="642979"/>
            <a:ext cx="4292562" cy="2173742"/>
          </a:xfrm>
          <a:solidFill>
            <a:srgbClr val="FF0000"/>
          </a:solidFill>
        </p:spPr>
        <p:txBody>
          <a:bodyPr/>
          <a:lstStyle/>
          <a:p>
            <a:pPr algn="ctr" eaLnBrk="1" hangingPunct="1"/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>                                  </a:t>
            </a:r>
            <a:r>
              <a:rPr lang="it-IT" sz="3200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200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it-IT" sz="32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379270" y="1446964"/>
            <a:ext cx="3600450" cy="588879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0" rIns="90000" bIns="0">
            <a:spAutoFit/>
          </a:bodyPr>
          <a:lstStyle/>
          <a:p>
            <a:pPr algn="ctr" defTabSz="449263" eaLnBrk="0" hangingPunct="0">
              <a:lnSpc>
                <a:spcPct val="140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dirty="0">
                <a:solidFill>
                  <a:srgbClr val="3333CC"/>
                </a:solidFill>
                <a:latin typeface="Verdana" charset="0"/>
              </a:rPr>
              <a:t>DOCENTE: Vincenzo </a:t>
            </a:r>
            <a:r>
              <a:rPr lang="it-IT" sz="1400" dirty="0" smtClean="0">
                <a:solidFill>
                  <a:srgbClr val="3333CC"/>
                </a:solidFill>
                <a:latin typeface="Verdana" charset="0"/>
              </a:rPr>
              <a:t>Pappalardo</a:t>
            </a:r>
          </a:p>
          <a:p>
            <a:pPr algn="ctr" defTabSz="449263" eaLnBrk="0" hangingPunct="0">
              <a:lnSpc>
                <a:spcPct val="140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dirty="0" smtClean="0">
                <a:solidFill>
                  <a:srgbClr val="3333CC"/>
                </a:solidFill>
                <a:latin typeface="Verdana" charset="0"/>
              </a:rPr>
              <a:t>MATERIA</a:t>
            </a:r>
            <a:r>
              <a:rPr lang="it-IT" sz="1400" dirty="0">
                <a:solidFill>
                  <a:srgbClr val="3333CC"/>
                </a:solidFill>
                <a:latin typeface="Verdana" charset="0"/>
              </a:rPr>
              <a:t>: Matematica</a:t>
            </a: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691385" y="1020423"/>
            <a:ext cx="4292562" cy="1459666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it-IT" sz="4800" dirty="0" smtClean="0">
                <a:solidFill>
                  <a:srgbClr val="FFFF00"/>
                </a:solidFill>
              </a:rPr>
              <a:t>DERIVATA DI UNA FUNZIONE</a:t>
            </a:r>
          </a:p>
        </p:txBody>
      </p:sp>
      <p:pic>
        <p:nvPicPr>
          <p:cNvPr id="5" name="Immagine 4" descr="Schermata 2016-08-30 alle 13.11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086" y="3322960"/>
            <a:ext cx="4783828" cy="3371362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54361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0.3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043" y="258306"/>
            <a:ext cx="5819913" cy="359833"/>
          </a:xfrm>
          <a:prstGeom prst="rect">
            <a:avLst/>
          </a:prstGeom>
        </p:spPr>
      </p:pic>
      <p:pic>
        <p:nvPicPr>
          <p:cNvPr id="5" name="Immagine 4" descr="Schermata 2016-08-30 alle 20.37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4460834"/>
            <a:ext cx="8901044" cy="992451"/>
          </a:xfrm>
          <a:prstGeom prst="rect">
            <a:avLst/>
          </a:prstGeom>
        </p:spPr>
      </p:pic>
      <p:pic>
        <p:nvPicPr>
          <p:cNvPr id="6" name="Immagine 5" descr="Schermata 2016-08-30 alle 20.37.5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5251" r="66153" b="10874"/>
          <a:stretch/>
        </p:blipFill>
        <p:spPr>
          <a:xfrm>
            <a:off x="2557083" y="828261"/>
            <a:ext cx="4029834" cy="338992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0 alle 20.37.4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5734870"/>
            <a:ext cx="8901044" cy="63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2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37701" y="231998"/>
            <a:ext cx="2570777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teorema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5" name="Immagine 4" descr="Schermata 2016-09-01 alle 17.54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0" y="1061253"/>
            <a:ext cx="8970320" cy="2238539"/>
          </a:xfrm>
          <a:prstGeom prst="rect">
            <a:avLst/>
          </a:prstGeom>
        </p:spPr>
      </p:pic>
      <p:pic>
        <p:nvPicPr>
          <p:cNvPr id="6" name="Immagine 5" descr="Schermata 2016-09-01 alle 17.54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261" y="704262"/>
            <a:ext cx="3246782" cy="63809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9-01 alle 17.54.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0" y="3417888"/>
            <a:ext cx="8970320" cy="3395016"/>
          </a:xfrm>
          <a:prstGeom prst="rect">
            <a:avLst/>
          </a:prstGeom>
        </p:spPr>
      </p:pic>
      <p:pic>
        <p:nvPicPr>
          <p:cNvPr id="8" name="Immagine 7" descr="Schermata 2016-09-01 alle 17.56.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261" y="5281069"/>
            <a:ext cx="2995687" cy="94511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795258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1 alle 17.56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7" y="345970"/>
            <a:ext cx="9002885" cy="665431"/>
          </a:xfrm>
          <a:prstGeom prst="rect">
            <a:avLst/>
          </a:prstGeom>
        </p:spPr>
      </p:pic>
      <p:pic>
        <p:nvPicPr>
          <p:cNvPr id="6" name="Immagine 5" descr="Schermata 2016-09-01 alle 17.56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" y="1458439"/>
            <a:ext cx="8992030" cy="3088330"/>
          </a:xfrm>
          <a:prstGeom prst="rect">
            <a:avLst/>
          </a:prstGeom>
        </p:spPr>
      </p:pic>
      <p:pic>
        <p:nvPicPr>
          <p:cNvPr id="7" name="Immagine 6" descr="Schermata 2016-09-01 alle 17.57.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080" y="5067041"/>
            <a:ext cx="4143839" cy="107739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57892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7.57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" y="240278"/>
            <a:ext cx="7971657" cy="470651"/>
          </a:xfrm>
          <a:prstGeom prst="rect">
            <a:avLst/>
          </a:prstGeom>
        </p:spPr>
      </p:pic>
      <p:pic>
        <p:nvPicPr>
          <p:cNvPr id="5" name="Immagine 4" descr="Schermata 2016-09-01 alle 17.57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" t="4919" r="6845" b="74326"/>
          <a:stretch/>
        </p:blipFill>
        <p:spPr>
          <a:xfrm>
            <a:off x="293086" y="1313523"/>
            <a:ext cx="3896954" cy="867068"/>
          </a:xfrm>
          <a:prstGeom prst="rect">
            <a:avLst/>
          </a:prstGeom>
        </p:spPr>
      </p:pic>
      <p:pic>
        <p:nvPicPr>
          <p:cNvPr id="6" name="Immagine 5" descr="Schermata 2016-09-01 alle 17.57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39287" r="24651" b="39734"/>
          <a:stretch/>
        </p:blipFill>
        <p:spPr>
          <a:xfrm>
            <a:off x="2878617" y="2942705"/>
            <a:ext cx="3386766" cy="950365"/>
          </a:xfrm>
          <a:prstGeom prst="rect">
            <a:avLst/>
          </a:prstGeom>
        </p:spPr>
      </p:pic>
      <p:pic>
        <p:nvPicPr>
          <p:cNvPr id="7" name="Immagine 6" descr="Schermata 2016-09-01 alle 17.57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" t="75283" r="10762" b="4631"/>
          <a:stretch/>
        </p:blipFill>
        <p:spPr>
          <a:xfrm>
            <a:off x="4865086" y="4851454"/>
            <a:ext cx="4014323" cy="89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8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3138890" y="139148"/>
            <a:ext cx="2866220" cy="578678"/>
          </a:xfrm>
          <a:noFill/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Riassunto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  <p:pic>
        <p:nvPicPr>
          <p:cNvPr id="9" name="Immagine 8" descr="Senza titolo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" r="6749"/>
          <a:stretch/>
        </p:blipFill>
        <p:spPr>
          <a:xfrm>
            <a:off x="198783" y="1009726"/>
            <a:ext cx="8790608" cy="564597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387719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2 alle 23.11.4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" r="34582"/>
          <a:stretch/>
        </p:blipFill>
        <p:spPr>
          <a:xfrm>
            <a:off x="757859" y="598785"/>
            <a:ext cx="7628282" cy="555739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56504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10818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3 alle 11.32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" y="1097556"/>
            <a:ext cx="8923130" cy="46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78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3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301835"/>
            <a:ext cx="8945217" cy="705863"/>
          </a:xfrm>
          <a:prstGeom prst="rect">
            <a:avLst/>
          </a:prstGeom>
        </p:spPr>
      </p:pic>
      <p:pic>
        <p:nvPicPr>
          <p:cNvPr id="5" name="Immagine 4" descr="Schermata 2016-09-03 alle 11.34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623003"/>
            <a:ext cx="8956261" cy="360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7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4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44090"/>
            <a:ext cx="8945217" cy="656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43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4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8" y="93807"/>
            <a:ext cx="8647043" cy="666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27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0.38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4739710"/>
            <a:ext cx="8901043" cy="1651500"/>
          </a:xfrm>
          <a:prstGeom prst="rect">
            <a:avLst/>
          </a:prstGeom>
        </p:spPr>
      </p:pic>
      <p:pic>
        <p:nvPicPr>
          <p:cNvPr id="5" name="Immagine 4" descr="Schermata 2016-08-30 alle 20.37.5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" t="5251" r="66036" b="12088"/>
          <a:stretch/>
        </p:blipFill>
        <p:spPr>
          <a:xfrm>
            <a:off x="121478" y="1671009"/>
            <a:ext cx="2915478" cy="2822343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640725" y="375477"/>
            <a:ext cx="7862549" cy="9664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Se h tende a 0, il punto B tende a coincidere </a:t>
            </a:r>
          </a:p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con il punto A e la secante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s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con la tangente t in A.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8" name="Immagine 7" descr="Schermata 2016-08-30 alle 20.37.5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1" t="5251" r="33554" b="12088"/>
          <a:stretch/>
        </p:blipFill>
        <p:spPr>
          <a:xfrm>
            <a:off x="3124567" y="1671009"/>
            <a:ext cx="2894866" cy="282234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8-30 alle 20.37.5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95" t="5251" r="966" b="12088"/>
          <a:stretch/>
        </p:blipFill>
        <p:spPr>
          <a:xfrm>
            <a:off x="6147048" y="1671009"/>
            <a:ext cx="2875473" cy="282234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173302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5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" y="1305168"/>
            <a:ext cx="9011478" cy="424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59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6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716"/>
            <a:ext cx="9144000" cy="34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56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DERIVATE DI ORDINE SUPERIORE AL PRIMO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10298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06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53" y="208440"/>
            <a:ext cx="6795093" cy="1367243"/>
          </a:xfrm>
          <a:prstGeom prst="rect">
            <a:avLst/>
          </a:prstGeom>
        </p:spPr>
      </p:pic>
      <p:pic>
        <p:nvPicPr>
          <p:cNvPr id="5" name="Immagine 4" descr="Schermata 2016-09-01 alle 18.06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1681313"/>
            <a:ext cx="8992030" cy="2287036"/>
          </a:xfrm>
          <a:prstGeom prst="rect">
            <a:avLst/>
          </a:prstGeom>
        </p:spPr>
      </p:pic>
      <p:pic>
        <p:nvPicPr>
          <p:cNvPr id="6" name="Immagine 5" descr="Schermata 2016-09-01 alle 18.07.1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" y="4330691"/>
            <a:ext cx="8992031" cy="177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2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07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210161"/>
            <a:ext cx="8926900" cy="1186634"/>
          </a:xfrm>
          <a:prstGeom prst="rect">
            <a:avLst/>
          </a:prstGeom>
        </p:spPr>
      </p:pic>
      <p:pic>
        <p:nvPicPr>
          <p:cNvPr id="5" name="Immagine 4" descr="Schermata 2016-09-01 alle 18.07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1826222"/>
            <a:ext cx="8926900" cy="2305469"/>
          </a:xfrm>
          <a:prstGeom prst="rect">
            <a:avLst/>
          </a:prstGeom>
        </p:spPr>
      </p:pic>
      <p:pic>
        <p:nvPicPr>
          <p:cNvPr id="6" name="Immagine 5" descr="Schermata 2016-09-01 alle 18.08.0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4665509"/>
            <a:ext cx="8926900" cy="74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7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0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5" y="1588265"/>
            <a:ext cx="9035450" cy="361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7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9463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138365"/>
            <a:ext cx="8973312" cy="457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1288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DIFFERENZIALE DI </a:t>
            </a:r>
          </a:p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UNA FUNZIONE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17144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14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1152677"/>
            <a:ext cx="8992030" cy="65795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37701" y="231998"/>
            <a:ext cx="2570777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Definizione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6" name="Immagine 5" descr="Schermata 2016-09-01 alle 18.15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2021558"/>
            <a:ext cx="8992030" cy="2215662"/>
          </a:xfrm>
          <a:prstGeom prst="rect">
            <a:avLst/>
          </a:prstGeom>
        </p:spPr>
      </p:pic>
      <p:pic>
        <p:nvPicPr>
          <p:cNvPr id="7" name="Immagine 6" descr="Schermata 2016-09-01 alle 18.15.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892" y="4378343"/>
            <a:ext cx="5382216" cy="235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52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0.38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214377"/>
            <a:ext cx="8945217" cy="383711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16000" y="4538869"/>
            <a:ext cx="7112000" cy="185281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La </a:t>
            </a:r>
            <a:r>
              <a:rPr lang="it-IT" sz="2400" b="1" dirty="0" smtClean="0">
                <a:solidFill>
                  <a:srgbClr val="0000FF"/>
                </a:solidFill>
                <a:latin typeface="Century Gothic"/>
                <a:cs typeface="Century Gothic"/>
              </a:rPr>
              <a:t>derivata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di una funzione in un punto c rappresenta il </a:t>
            </a:r>
            <a:r>
              <a:rPr lang="it-IT" sz="2400" b="1" dirty="0" smtClean="0">
                <a:solidFill>
                  <a:srgbClr val="FF0000"/>
                </a:solidFill>
                <a:latin typeface="Century Gothic"/>
                <a:cs typeface="Century Gothic"/>
              </a:rPr>
              <a:t>coefficiente angolare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della retta tangente al grafico della funzione nel suo punto di ascissa c.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36354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1 alle 18.16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27" y="948540"/>
            <a:ext cx="7012345" cy="507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61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16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97" b="51177"/>
          <a:stretch/>
        </p:blipFill>
        <p:spPr>
          <a:xfrm>
            <a:off x="162826" y="129734"/>
            <a:ext cx="4138128" cy="1216355"/>
          </a:xfrm>
          <a:prstGeom prst="rect">
            <a:avLst/>
          </a:prstGeom>
        </p:spPr>
      </p:pic>
      <p:pic>
        <p:nvPicPr>
          <p:cNvPr id="5" name="Immagine 4" descr="Schermata 2016-09-01 alle 18.16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98" r="2701"/>
          <a:stretch/>
        </p:blipFill>
        <p:spPr>
          <a:xfrm>
            <a:off x="2601814" y="1346089"/>
            <a:ext cx="5004166" cy="1245570"/>
          </a:xfrm>
          <a:prstGeom prst="rect">
            <a:avLst/>
          </a:prstGeom>
        </p:spPr>
      </p:pic>
      <p:pic>
        <p:nvPicPr>
          <p:cNvPr id="8" name="Immagine 7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1" y="3276765"/>
            <a:ext cx="5358384" cy="105460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057005" y="4988909"/>
            <a:ext cx="7029989" cy="9664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differenziale della variabile indipendente x è </a:t>
            </a:r>
          </a:p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uguale all’incremento della variabile stessa.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44867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9" y="207991"/>
            <a:ext cx="8333232" cy="125577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391527" y="1718566"/>
            <a:ext cx="6380623" cy="1409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differenziale di una funzione è uguale </a:t>
            </a:r>
          </a:p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al prodotto della sua derivata per il </a:t>
            </a:r>
          </a:p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differenziale della variabile indipendente.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10" name="Immagine 9" descr="Schermata 2016-09-01 alle 18.17.1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20" b="82649"/>
          <a:stretch/>
        </p:blipFill>
        <p:spPr>
          <a:xfrm>
            <a:off x="112299" y="3514097"/>
            <a:ext cx="7387755" cy="527816"/>
          </a:xfrm>
          <a:prstGeom prst="rect">
            <a:avLst/>
          </a:prstGeom>
        </p:spPr>
      </p:pic>
      <p:pic>
        <p:nvPicPr>
          <p:cNvPr id="11" name="Immagine 10" descr="Schermata 2016-09-01 alle 18.17.1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0" t="30322" r="74034" b="43291"/>
          <a:stretch/>
        </p:blipFill>
        <p:spPr>
          <a:xfrm>
            <a:off x="1082260" y="4704522"/>
            <a:ext cx="1910522" cy="90903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4" name="CasellaDiTesto 13"/>
          <p:cNvSpPr txBox="1"/>
          <p:nvPr/>
        </p:nvSpPr>
        <p:spPr>
          <a:xfrm>
            <a:off x="4097129" y="4311574"/>
            <a:ext cx="4803913" cy="2296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La derivata prima di una funzione è il rapporto fra il differenziale della funzione e quello della variabile indipendente.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73383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722546" y="231998"/>
            <a:ext cx="7698908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Interpretazione geometrica del </a:t>
            </a:r>
            <a:r>
              <a:rPr lang="it-IT" sz="2400" dirty="0">
                <a:solidFill>
                  <a:srgbClr val="0000FF"/>
                </a:solidFill>
                <a:latin typeface="Century Gothic"/>
                <a:cs typeface="Century Gothic"/>
              </a:rPr>
              <a:t>d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ifferenziale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7" name="Immagine 6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" t="3672" r="66546" b="33405"/>
          <a:stretch/>
        </p:blipFill>
        <p:spPr>
          <a:xfrm>
            <a:off x="131765" y="1082261"/>
            <a:ext cx="4296669" cy="2996144"/>
          </a:xfrm>
          <a:prstGeom prst="rect">
            <a:avLst/>
          </a:prstGeom>
        </p:spPr>
      </p:pic>
      <p:pic>
        <p:nvPicPr>
          <p:cNvPr id="8" name="Immagine 7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t="66464" r="67391" b="12446"/>
          <a:stretch/>
        </p:blipFill>
        <p:spPr>
          <a:xfrm>
            <a:off x="4687317" y="1645478"/>
            <a:ext cx="4385702" cy="104913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9" t="3326" r="33696" b="33751"/>
          <a:stretch/>
        </p:blipFill>
        <p:spPr>
          <a:xfrm>
            <a:off x="4706130" y="3417888"/>
            <a:ext cx="4239088" cy="3214643"/>
          </a:xfrm>
          <a:prstGeom prst="rect">
            <a:avLst/>
          </a:prstGeom>
        </p:spPr>
      </p:pic>
      <p:pic>
        <p:nvPicPr>
          <p:cNvPr id="10" name="Immagine 9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0" t="67287" r="33575" b="2635"/>
          <a:stretch/>
        </p:blipFill>
        <p:spPr>
          <a:xfrm>
            <a:off x="131765" y="4649304"/>
            <a:ext cx="4440235" cy="145773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76648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3" t="3803" r="845" b="41651"/>
          <a:stretch/>
        </p:blipFill>
        <p:spPr>
          <a:xfrm>
            <a:off x="132522" y="154609"/>
            <a:ext cx="4439478" cy="2683566"/>
          </a:xfrm>
          <a:prstGeom prst="rect">
            <a:avLst/>
          </a:prstGeom>
        </p:spPr>
      </p:pic>
      <p:pic>
        <p:nvPicPr>
          <p:cNvPr id="5" name="Immagine 4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1" t="65904" r="1691" b="19230"/>
          <a:stretch/>
        </p:blipFill>
        <p:spPr>
          <a:xfrm>
            <a:off x="4735850" y="1060173"/>
            <a:ext cx="4275628" cy="718171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1016000" y="3805785"/>
            <a:ext cx="7112000" cy="18528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differenziale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dy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è la variazione che subisce </a:t>
            </a:r>
          </a:p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l’ordinata della retta tangente alla curva quando si passa dal punto di ascissa x al punto di ascissa (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x+</a:t>
            </a:r>
            <a:r>
              <a:rPr lang="it-IT" sz="2400" dirty="0" err="1" smtClean="0">
                <a:solidFill>
                  <a:srgbClr val="0000FF"/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x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)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8" name="Immagine 7" descr="Schermata 2016-09-01 alle 18.1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5" t="57018" r="8435" b="33965"/>
          <a:stretch/>
        </p:blipFill>
        <p:spPr>
          <a:xfrm>
            <a:off x="5228524" y="2087218"/>
            <a:ext cx="3373903" cy="65156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67245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Schermata 2016-09-01 alle 18.21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5" y="3282950"/>
            <a:ext cx="8856870" cy="1217626"/>
          </a:xfrm>
          <a:prstGeom prst="rect">
            <a:avLst/>
          </a:prstGeom>
        </p:spPr>
      </p:pic>
      <p:pic>
        <p:nvPicPr>
          <p:cNvPr id="8" name="Immagine 7" descr="Schermata 2016-09-01 alle 18.18.5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3" t="3803" r="845" b="41231"/>
          <a:stretch/>
        </p:blipFill>
        <p:spPr>
          <a:xfrm>
            <a:off x="143565" y="133929"/>
            <a:ext cx="4439478" cy="2704245"/>
          </a:xfrm>
          <a:prstGeom prst="rect">
            <a:avLst/>
          </a:prstGeom>
        </p:spPr>
      </p:pic>
      <p:pic>
        <p:nvPicPr>
          <p:cNvPr id="9" name="Immagine 8" descr="Schermata 2016-09-01 alle 18.18.5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5" t="57018" r="8435" b="33965"/>
          <a:stretch/>
        </p:blipFill>
        <p:spPr>
          <a:xfrm>
            <a:off x="5338960" y="1071218"/>
            <a:ext cx="2744866" cy="53008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chermata 2016-09-01 alle 18.21.5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" y="4944374"/>
            <a:ext cx="9000435" cy="1006162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478870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715565" y="238742"/>
            <a:ext cx="4284870" cy="2587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differenziale costituisce un’approssimazione dell’incremento della funzione:</a:t>
            </a:r>
          </a:p>
          <a:p>
            <a:pPr algn="ctr">
              <a:lnSpc>
                <a:spcPct val="120000"/>
              </a:lnSpc>
            </a:pPr>
            <a:endParaRPr lang="it-IT" sz="800" dirty="0">
              <a:solidFill>
                <a:srgbClr val="0000FF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20000"/>
              </a:lnSpc>
            </a:pPr>
            <a:r>
              <a:rPr lang="it-IT" sz="32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dy</a:t>
            </a:r>
            <a:r>
              <a:rPr lang="it-IT" sz="3200" dirty="0" err="1" smtClean="0">
                <a:solidFill>
                  <a:srgbClr val="0000FF"/>
                </a:solidFill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it-IT" sz="3200" dirty="0" err="1" smtClean="0">
                <a:solidFill>
                  <a:srgbClr val="0000FF"/>
                </a:solidFill>
                <a:latin typeface="Lucida Grande"/>
                <a:ea typeface="Lucida Grande"/>
                <a:cs typeface="Lucida Grande"/>
              </a:rPr>
              <a:t>Δy</a:t>
            </a:r>
            <a:endParaRPr lang="it-IT" sz="32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6" name="Immagine 5" descr="Schermata 2016-09-01 alle 18.22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" y="3933644"/>
            <a:ext cx="8956263" cy="1387146"/>
          </a:xfrm>
          <a:prstGeom prst="rect">
            <a:avLst/>
          </a:prstGeom>
        </p:spPr>
      </p:pic>
      <p:pic>
        <p:nvPicPr>
          <p:cNvPr id="7" name="Immagine 6" descr="Schermata 2016-09-01 alle 18.18.5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67" t="3803" r="845" b="41231"/>
          <a:stretch/>
        </p:blipFill>
        <p:spPr>
          <a:xfrm>
            <a:off x="187737" y="238742"/>
            <a:ext cx="4251739" cy="270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74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22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0" y="77304"/>
            <a:ext cx="8804959" cy="6657596"/>
          </a:xfrm>
          <a:prstGeom prst="rect">
            <a:avLst/>
          </a:prstGeom>
        </p:spPr>
      </p:pic>
      <p:pic>
        <p:nvPicPr>
          <p:cNvPr id="5" name="Immagine 4" descr="Schermata 2016-09-01 alle 18.23.2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4161" b="5459"/>
          <a:stretch/>
        </p:blipFill>
        <p:spPr>
          <a:xfrm>
            <a:off x="6250610" y="1021502"/>
            <a:ext cx="2805044" cy="20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17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8.23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503016"/>
            <a:ext cx="8956261" cy="2129843"/>
          </a:xfrm>
          <a:prstGeom prst="rect">
            <a:avLst/>
          </a:prstGeom>
        </p:spPr>
      </p:pic>
      <p:pic>
        <p:nvPicPr>
          <p:cNvPr id="5" name="Immagine 4" descr="Schermata 2016-09-01 alle 18.23.5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95" y="1689560"/>
            <a:ext cx="3429000" cy="144486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125332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935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0.39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0" y="648481"/>
            <a:ext cx="8945217" cy="2382787"/>
          </a:xfrm>
          <a:prstGeom prst="rect">
            <a:avLst/>
          </a:prstGeom>
        </p:spPr>
      </p:pic>
      <p:pic>
        <p:nvPicPr>
          <p:cNvPr id="5" name="Immagine 4" descr="Schermata 2016-08-30 alle 20.39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0" y="3782628"/>
            <a:ext cx="8945218" cy="98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84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chermata 2016-09-03 alle 11.42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1648501"/>
            <a:ext cx="8978348" cy="355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17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1747965"/>
            <a:ext cx="8887968" cy="335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47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43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1515802"/>
            <a:ext cx="8989391" cy="382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4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APPLICAZIONE DELLE DERIVATE ALLA FISICA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02062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0.56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0" y="192157"/>
            <a:ext cx="2880690" cy="385162"/>
          </a:xfrm>
          <a:prstGeom prst="rect">
            <a:avLst/>
          </a:prstGeom>
        </p:spPr>
      </p:pic>
      <p:pic>
        <p:nvPicPr>
          <p:cNvPr id="5" name="Immagine 4" descr="Schermata 2016-09-02 alle 20.57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6" y="953820"/>
            <a:ext cx="8912087" cy="1735717"/>
          </a:xfrm>
          <a:prstGeom prst="rect">
            <a:avLst/>
          </a:prstGeom>
        </p:spPr>
      </p:pic>
      <p:pic>
        <p:nvPicPr>
          <p:cNvPr id="7" name="Immagine 6" descr="Schermata 2016-09-02 alle 20.57.4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 b="17224"/>
          <a:stretch/>
        </p:blipFill>
        <p:spPr>
          <a:xfrm>
            <a:off x="5926083" y="3690542"/>
            <a:ext cx="3101960" cy="299076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enza titol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6" y="3077199"/>
            <a:ext cx="5729949" cy="197769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45961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7" y="102528"/>
            <a:ext cx="7301783" cy="276877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09-02 alle 20.58.0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2"/>
          <a:stretch/>
        </p:blipFill>
        <p:spPr>
          <a:xfrm>
            <a:off x="5963479" y="726004"/>
            <a:ext cx="2970696" cy="284524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1" name="Immagine 10" descr="Schermata 2016-09-02 alle 20.58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8" y="4485863"/>
            <a:ext cx="9022523" cy="160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04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2 alle 20.58.4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" t="5556" r="2451" b="5319"/>
          <a:stretch/>
        </p:blipFill>
        <p:spPr>
          <a:xfrm>
            <a:off x="375479" y="91386"/>
            <a:ext cx="3832087" cy="3011832"/>
          </a:xfrm>
          <a:prstGeom prst="rect">
            <a:avLst/>
          </a:prstGeom>
        </p:spPr>
      </p:pic>
      <p:pic>
        <p:nvPicPr>
          <p:cNvPr id="9" name="Immagine 8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435" y="841645"/>
            <a:ext cx="4376531" cy="138103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1" name="Immagine 10" descr="Schermata 2016-09-02 alle 20.59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5" y="3282950"/>
            <a:ext cx="8956261" cy="1821748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93869" y="5353347"/>
            <a:ext cx="8956261" cy="1409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La velocità istantanea è la derivata della funzione che rappresenta la legge oraria calcolata nell’istante preso in considerazione.</a:t>
            </a:r>
            <a:endParaRPr lang="it-IT" sz="32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3912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0.59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3" y="2013194"/>
            <a:ext cx="8934174" cy="238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87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2.01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" b="4731"/>
          <a:stretch/>
        </p:blipFill>
        <p:spPr>
          <a:xfrm>
            <a:off x="331304" y="99391"/>
            <a:ext cx="3900962" cy="3335131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6" name="CasellaDiTesto 5"/>
          <p:cNvSpPr txBox="1"/>
          <p:nvPr/>
        </p:nvSpPr>
        <p:spPr>
          <a:xfrm>
            <a:off x="4704522" y="331732"/>
            <a:ext cx="4345608" cy="273921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Vediamo come è possibile ricavare informazioni sulla velocità dal grafico della legge oraria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s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=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f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(t), sfruttando il significato geometrico della derivata.</a:t>
            </a:r>
            <a:endParaRPr lang="it-IT" sz="32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7370" y="3771493"/>
            <a:ext cx="8829260" cy="14096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La </a:t>
            </a:r>
            <a:r>
              <a:rPr lang="it-IT" sz="2400" b="1" dirty="0" smtClean="0">
                <a:latin typeface="Century Gothic"/>
                <a:cs typeface="Century Gothic"/>
              </a:rPr>
              <a:t>velocità istantanea</a:t>
            </a:r>
            <a:r>
              <a:rPr lang="it-IT" sz="2400" dirty="0" smtClean="0">
                <a:latin typeface="Century Gothic"/>
                <a:cs typeface="Century Gothic"/>
              </a:rPr>
              <a:t> indica la “rapidità” con cui varia lo spazio al variare del tempo e </a:t>
            </a:r>
            <a:r>
              <a:rPr lang="it-IT" sz="2400" b="1" dirty="0" smtClean="0">
                <a:latin typeface="Century Gothic"/>
                <a:cs typeface="Century Gothic"/>
              </a:rPr>
              <a:t>coincide con il coefficiente angolare della retta tangente</a:t>
            </a:r>
            <a:r>
              <a:rPr lang="it-IT" sz="2400" dirty="0" smtClean="0">
                <a:latin typeface="Century Gothic"/>
                <a:cs typeface="Century Gothic"/>
              </a:rPr>
              <a:t> nel punto considerato.</a:t>
            </a:r>
            <a:endParaRPr lang="it-IT" sz="3200" dirty="0">
              <a:latin typeface="Century Gothic"/>
              <a:cs typeface="Century Gothic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57370" y="5270707"/>
            <a:ext cx="8829260" cy="14096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Con riferimento alla figura, puoi verificare che la velocità aumenta all’aumentare del tempo tracciando in più punti la tangente.</a:t>
            </a:r>
            <a:endParaRPr lang="it-IT" sz="32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82390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08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2" y="249030"/>
            <a:ext cx="3346174" cy="338295"/>
          </a:xfrm>
          <a:prstGeom prst="rect">
            <a:avLst/>
          </a:prstGeom>
        </p:spPr>
      </p:pic>
      <p:pic>
        <p:nvPicPr>
          <p:cNvPr id="5" name="Immagine 4" descr="Schermata 2016-09-02 alle 23.08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1098256"/>
            <a:ext cx="9000435" cy="677791"/>
          </a:xfrm>
          <a:prstGeom prst="rect">
            <a:avLst/>
          </a:prstGeom>
        </p:spPr>
      </p:pic>
      <p:pic>
        <p:nvPicPr>
          <p:cNvPr id="6" name="Immagine 5" descr="Schermata 2016-09-02 alle 23.08.3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2255949"/>
            <a:ext cx="8989391" cy="1901602"/>
          </a:xfrm>
          <a:prstGeom prst="rect">
            <a:avLst/>
          </a:prstGeom>
        </p:spPr>
      </p:pic>
      <p:pic>
        <p:nvPicPr>
          <p:cNvPr id="7" name="Immagine 6" descr="Schermata 2016-09-02 alle 23.08.4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4641406"/>
            <a:ext cx="8953499" cy="176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96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0.40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90" y="787719"/>
            <a:ext cx="7814819" cy="596718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362739" y="183961"/>
            <a:ext cx="2418522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riassunto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1223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3869" y="218130"/>
            <a:ext cx="8956261" cy="1409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L’accelerazione istantanea è la derivata prima della funzione velocità rispetto al tempo, ossia la derivata seconda della posizione rispetto al tempo. </a:t>
            </a:r>
            <a:endParaRPr lang="it-IT" sz="32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6" name="Immagine 5" descr="Schermata 2016-09-02 alle 23.09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3" y="1953218"/>
            <a:ext cx="8912087" cy="471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79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09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467"/>
            <a:ext cx="4494696" cy="334870"/>
          </a:xfrm>
          <a:prstGeom prst="rect">
            <a:avLst/>
          </a:prstGeom>
        </p:spPr>
      </p:pic>
      <p:pic>
        <p:nvPicPr>
          <p:cNvPr id="5" name="Immagine 4" descr="Schermata 2016-09-02 alle 23.09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1067864"/>
            <a:ext cx="9033565" cy="2908713"/>
          </a:xfrm>
          <a:prstGeom prst="rect">
            <a:avLst/>
          </a:prstGeom>
        </p:spPr>
      </p:pic>
      <p:pic>
        <p:nvPicPr>
          <p:cNvPr id="6" name="Immagine 5" descr="Schermata 2016-09-02 alle 23.09.5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4484611"/>
            <a:ext cx="8989391" cy="17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8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10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330760"/>
            <a:ext cx="8945217" cy="375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21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51865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2.23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" y="1365676"/>
            <a:ext cx="9022522" cy="412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91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2.24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153094"/>
            <a:ext cx="9033565" cy="3406944"/>
          </a:xfrm>
          <a:prstGeom prst="rect">
            <a:avLst/>
          </a:prstGeom>
        </p:spPr>
      </p:pic>
      <p:pic>
        <p:nvPicPr>
          <p:cNvPr id="8" name="Immagine 7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3721299"/>
            <a:ext cx="9034272" cy="299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68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" y="145907"/>
            <a:ext cx="8796528" cy="2822448"/>
          </a:xfrm>
          <a:prstGeom prst="rect">
            <a:avLst/>
          </a:prstGeom>
        </p:spPr>
      </p:pic>
      <p:pic>
        <p:nvPicPr>
          <p:cNvPr id="7" name="Immagine 6" descr="Schermata 2016-09-03 alle 12.24.4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7"/>
          <a:stretch/>
        </p:blipFill>
        <p:spPr>
          <a:xfrm>
            <a:off x="125520" y="3246784"/>
            <a:ext cx="8892960" cy="339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06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831998" y="2652161"/>
            <a:ext cx="5480004" cy="1550504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APPLICAZIONE DELLE DERIVATE ALLA GEOMETRIA ANALITICA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4014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3 alle 11.36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1726385"/>
            <a:ext cx="8967304" cy="34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06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3 alle 11.36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1689638"/>
            <a:ext cx="8967304" cy="347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88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0.59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66" y="199335"/>
            <a:ext cx="4951068" cy="403082"/>
          </a:xfrm>
          <a:prstGeom prst="rect">
            <a:avLst/>
          </a:prstGeom>
        </p:spPr>
      </p:pic>
      <p:pic>
        <p:nvPicPr>
          <p:cNvPr id="5" name="Immagine 4" descr="Schermata 2016-08-30 alle 21.00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2" y="1692139"/>
            <a:ext cx="8873435" cy="56120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0 alle 21.01.5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0" b="94672"/>
          <a:stretch/>
        </p:blipFill>
        <p:spPr>
          <a:xfrm>
            <a:off x="750957" y="1100336"/>
            <a:ext cx="2120347" cy="310206"/>
          </a:xfrm>
          <a:prstGeom prst="rect">
            <a:avLst/>
          </a:prstGeom>
        </p:spPr>
      </p:pic>
      <p:pic>
        <p:nvPicPr>
          <p:cNvPr id="7" name="Immagine 6" descr="Schermata 2016-08-30 alle 21.00.2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39" y="2637336"/>
            <a:ext cx="7625521" cy="1576978"/>
          </a:xfrm>
          <a:prstGeom prst="rect">
            <a:avLst/>
          </a:prstGeom>
        </p:spPr>
      </p:pic>
      <p:pic>
        <p:nvPicPr>
          <p:cNvPr id="10" name="Immagine 9" descr="Schermata 2016-08-30 alle 21.00.32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7" b="64560"/>
          <a:stretch/>
        </p:blipFill>
        <p:spPr>
          <a:xfrm>
            <a:off x="127000" y="4682434"/>
            <a:ext cx="8831108" cy="110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48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7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9" y="180630"/>
            <a:ext cx="8839342" cy="64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11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7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141548"/>
            <a:ext cx="8989391" cy="850793"/>
          </a:xfrm>
          <a:prstGeom prst="rect">
            <a:avLst/>
          </a:prstGeom>
        </p:spPr>
      </p:pic>
      <p:pic>
        <p:nvPicPr>
          <p:cNvPr id="5" name="Immagine 4" descr="Schermata 2016-09-03 alle 11.37.5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63" b="3808"/>
          <a:stretch/>
        </p:blipFill>
        <p:spPr>
          <a:xfrm>
            <a:off x="77304" y="1057820"/>
            <a:ext cx="3776870" cy="5579312"/>
          </a:xfrm>
          <a:prstGeom prst="rect">
            <a:avLst/>
          </a:prstGeom>
        </p:spPr>
      </p:pic>
      <p:pic>
        <p:nvPicPr>
          <p:cNvPr id="6" name="Immagine 5" descr="Schermata 2016-09-03 alle 11.37.5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2" t="2210" r="1691" b="4866"/>
          <a:stretch/>
        </p:blipFill>
        <p:spPr>
          <a:xfrm>
            <a:off x="4030870" y="1057820"/>
            <a:ext cx="4958521" cy="386841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9-03 alle 11.38.2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" r="43495" b="64060"/>
          <a:stretch/>
        </p:blipFill>
        <p:spPr>
          <a:xfrm>
            <a:off x="3942522" y="5475081"/>
            <a:ext cx="5124173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80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8.2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2"/>
          <a:stretch/>
        </p:blipFill>
        <p:spPr>
          <a:xfrm>
            <a:off x="115956" y="110434"/>
            <a:ext cx="8912087" cy="1788842"/>
          </a:xfrm>
          <a:prstGeom prst="rect">
            <a:avLst/>
          </a:prstGeom>
        </p:spPr>
      </p:pic>
      <p:pic>
        <p:nvPicPr>
          <p:cNvPr id="5" name="Immagine 4" descr="Schermata 2016-09-03 alle 11.38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6" y="2031799"/>
            <a:ext cx="8912087" cy="46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45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1351459"/>
            <a:ext cx="8989391" cy="415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15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9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444769"/>
            <a:ext cx="9033565" cy="910460"/>
          </a:xfrm>
          <a:prstGeom prst="rect">
            <a:avLst/>
          </a:prstGeom>
        </p:spPr>
      </p:pic>
      <p:pic>
        <p:nvPicPr>
          <p:cNvPr id="5" name="Immagine 4" descr="Schermata 2016-09-03 alle 11.39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4" y="1675490"/>
            <a:ext cx="8923131" cy="425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57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1.00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3859057"/>
            <a:ext cx="8956261" cy="985580"/>
          </a:xfrm>
          <a:prstGeom prst="rect">
            <a:avLst/>
          </a:prstGeom>
        </p:spPr>
      </p:pic>
      <p:pic>
        <p:nvPicPr>
          <p:cNvPr id="7" name="Immagine 6" descr="Schermata 2016-08-30 alle 21.00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42"/>
          <a:stretch/>
        </p:blipFill>
        <p:spPr>
          <a:xfrm>
            <a:off x="99391" y="159333"/>
            <a:ext cx="8956261" cy="1748953"/>
          </a:xfrm>
          <a:prstGeom prst="rect">
            <a:avLst/>
          </a:prstGeom>
        </p:spPr>
      </p:pic>
      <p:pic>
        <p:nvPicPr>
          <p:cNvPr id="6" name="Immagine 5" descr="Schermata 2016-08-30 alle 21.01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130" y="1472460"/>
            <a:ext cx="3283503" cy="182527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8-30 alle 21.01.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5316348"/>
            <a:ext cx="8956261" cy="70521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490083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1.01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75478"/>
            <a:ext cx="8945217" cy="1385217"/>
          </a:xfrm>
          <a:prstGeom prst="rect">
            <a:avLst/>
          </a:prstGeom>
        </p:spPr>
      </p:pic>
      <p:pic>
        <p:nvPicPr>
          <p:cNvPr id="6" name="Immagine 5" descr="Schermata 2016-08-30 alle 21.01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955154"/>
            <a:ext cx="8934174" cy="42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5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1.13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91" y="232932"/>
            <a:ext cx="7167217" cy="344646"/>
          </a:xfrm>
          <a:prstGeom prst="rect">
            <a:avLst/>
          </a:prstGeom>
        </p:spPr>
      </p:pic>
      <p:pic>
        <p:nvPicPr>
          <p:cNvPr id="5" name="Immagine 4" descr="Schermata 2016-08-30 alle 21.13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856681"/>
            <a:ext cx="8967304" cy="940626"/>
          </a:xfrm>
          <a:prstGeom prst="rect">
            <a:avLst/>
          </a:prstGeom>
        </p:spPr>
      </p:pic>
      <p:pic>
        <p:nvPicPr>
          <p:cNvPr id="6" name="Immagine 5" descr="Schermata 2016-08-30 alle 21.13.2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78" y="1969259"/>
            <a:ext cx="8393043" cy="3946788"/>
          </a:xfrm>
          <a:prstGeom prst="rect">
            <a:avLst/>
          </a:prstGeom>
        </p:spPr>
      </p:pic>
      <p:pic>
        <p:nvPicPr>
          <p:cNvPr id="7" name="Immagine 6" descr="Schermata 2016-08-30 alle 21.13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6030296"/>
            <a:ext cx="8967304" cy="6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03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1.13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1759682"/>
            <a:ext cx="8967304" cy="33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37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DERIVATA DI UNA FUNZIONE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2124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1.14.1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3"/>
          <a:stretch/>
        </p:blipFill>
        <p:spPr>
          <a:xfrm>
            <a:off x="121478" y="165653"/>
            <a:ext cx="8901043" cy="3638264"/>
          </a:xfrm>
          <a:prstGeom prst="rect">
            <a:avLst/>
          </a:prstGeom>
        </p:spPr>
      </p:pic>
      <p:pic>
        <p:nvPicPr>
          <p:cNvPr id="5" name="Immagine 4" descr="Schermata 2016-08-30 alle 21.14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3958525"/>
            <a:ext cx="8901043" cy="267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63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1.15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23"/>
          <a:stretch/>
        </p:blipFill>
        <p:spPr>
          <a:xfrm>
            <a:off x="189110" y="977347"/>
            <a:ext cx="4237954" cy="828261"/>
          </a:xfrm>
          <a:prstGeom prst="rect">
            <a:avLst/>
          </a:prstGeom>
        </p:spPr>
      </p:pic>
      <p:pic>
        <p:nvPicPr>
          <p:cNvPr id="6" name="Immagine 5" descr="Schermata 2016-08-30 alle 21.15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7" b="37359"/>
          <a:stretch/>
        </p:blipFill>
        <p:spPr>
          <a:xfrm>
            <a:off x="4903304" y="204305"/>
            <a:ext cx="3808630" cy="292779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0 alle 21.15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40"/>
          <a:stretch/>
        </p:blipFill>
        <p:spPr>
          <a:xfrm>
            <a:off x="4727979" y="3832087"/>
            <a:ext cx="4237954" cy="171173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66414" y="5193138"/>
            <a:ext cx="4029499" cy="9664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La funzione non è derivabile nel punto x=1.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37713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1.15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207024"/>
            <a:ext cx="9033565" cy="1707515"/>
          </a:xfrm>
          <a:prstGeom prst="rect">
            <a:avLst/>
          </a:prstGeom>
        </p:spPr>
      </p:pic>
      <p:pic>
        <p:nvPicPr>
          <p:cNvPr id="6" name="Immagine 5" descr="Schermata 2016-08-30 alle 21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2167666"/>
            <a:ext cx="8978348" cy="1772146"/>
          </a:xfrm>
          <a:prstGeom prst="rect">
            <a:avLst/>
          </a:prstGeom>
        </p:spPr>
      </p:pic>
      <p:pic>
        <p:nvPicPr>
          <p:cNvPr id="7" name="Immagine 6" descr="Schermata 2016-08-30 alle 21.14.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" t="3803" r="51489" b="38382"/>
          <a:stretch/>
        </p:blipFill>
        <p:spPr>
          <a:xfrm>
            <a:off x="4295914" y="4251740"/>
            <a:ext cx="4494696" cy="231757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032938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2622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2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3" y="721543"/>
            <a:ext cx="8934174" cy="541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9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24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490666"/>
            <a:ext cx="9000435" cy="58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60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25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09" y="1566624"/>
            <a:ext cx="8989391" cy="37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10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2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" y="1076246"/>
            <a:ext cx="9022522" cy="470233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509565" y="6129130"/>
            <a:ext cx="100700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continua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3306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2 alle 23.25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756871"/>
            <a:ext cx="8945217" cy="334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98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524000" y="2888974"/>
            <a:ext cx="6096000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RETTA TANGENTE AL GRAFICO DI UNA FUNZIONE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65283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45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209" y="314580"/>
            <a:ext cx="5431582" cy="425860"/>
          </a:xfrm>
          <a:prstGeom prst="rect">
            <a:avLst/>
          </a:prstGeom>
        </p:spPr>
      </p:pic>
      <p:pic>
        <p:nvPicPr>
          <p:cNvPr id="5" name="Immagine 4" descr="Schermata 2016-08-30 alle 19.46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1121621"/>
            <a:ext cx="9009669" cy="676709"/>
          </a:xfrm>
          <a:prstGeom prst="rect">
            <a:avLst/>
          </a:prstGeom>
        </p:spPr>
      </p:pic>
      <p:pic>
        <p:nvPicPr>
          <p:cNvPr id="6" name="Immagine 5" descr="Schermata 2016-08-30 alle 19.47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7" y="2659040"/>
            <a:ext cx="8916045" cy="67687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19.48.0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0" y="3646695"/>
            <a:ext cx="3529655" cy="3004976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9" name="CasellaDiTesto 8"/>
          <p:cNvSpPr txBox="1"/>
          <p:nvPr/>
        </p:nvSpPr>
        <p:spPr>
          <a:xfrm>
            <a:off x="4681530" y="4104484"/>
            <a:ext cx="4292370" cy="185281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Si potrebbe definire la tangente a una qualunque curva mediante tale proprietà.</a:t>
            </a:r>
            <a:endParaRPr lang="it-IT" sz="2400" dirty="0">
              <a:latin typeface="Century Gothic"/>
              <a:cs typeface="Century Gothic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3977" y="2024033"/>
            <a:ext cx="2454766" cy="451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definizione</a:t>
            </a:r>
            <a:endParaRPr lang="it-IT" sz="20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50631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1.01.5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0" b="94672"/>
          <a:stretch/>
        </p:blipFill>
        <p:spPr>
          <a:xfrm>
            <a:off x="3467652" y="1162509"/>
            <a:ext cx="2208695" cy="32313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66760" y="223946"/>
            <a:ext cx="2454766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definizione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6" name="Immagine 5" descr="Schermata 2016-08-30 alle 22.26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1985232"/>
            <a:ext cx="8956261" cy="162759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22.26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3996772"/>
            <a:ext cx="8956262" cy="22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27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2.27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64" y="77304"/>
            <a:ext cx="2239905" cy="343452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0 alle 22.27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3714750"/>
            <a:ext cx="8934174" cy="307112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030870" y="761643"/>
            <a:ext cx="4064000" cy="9664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grafico della funzione y=x</a:t>
            </a:r>
            <a:r>
              <a:rPr lang="it-IT" sz="2400" baseline="30000" dirty="0" smtClean="0">
                <a:solidFill>
                  <a:srgbClr val="0000FF"/>
                </a:solidFill>
                <a:latin typeface="Century Gothic"/>
                <a:cs typeface="Century Gothic"/>
              </a:rPr>
              <a:t>2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+2x 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72123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2.27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75" y="303144"/>
            <a:ext cx="6210850" cy="3478861"/>
          </a:xfrm>
          <a:prstGeom prst="rect">
            <a:avLst/>
          </a:prstGeom>
        </p:spPr>
      </p:pic>
      <p:pic>
        <p:nvPicPr>
          <p:cNvPr id="8" name="Immagine 7" descr="Schermata 2016-08-30 alle 22.28.0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83"/>
          <a:stretch/>
        </p:blipFill>
        <p:spPr>
          <a:xfrm>
            <a:off x="138043" y="4252952"/>
            <a:ext cx="8867913" cy="670497"/>
          </a:xfrm>
          <a:prstGeom prst="rect">
            <a:avLst/>
          </a:prstGeom>
        </p:spPr>
      </p:pic>
      <p:pic>
        <p:nvPicPr>
          <p:cNvPr id="9" name="Immagine 8" descr="Schermata 2016-08-30 alle 22.28.0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t="63422" r="58091"/>
          <a:stretch/>
        </p:blipFill>
        <p:spPr>
          <a:xfrm>
            <a:off x="2567112" y="5303053"/>
            <a:ext cx="4009775" cy="68032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558650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2.27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9" t="1643" r="1618" b="18358"/>
          <a:stretch/>
        </p:blipFill>
        <p:spPr>
          <a:xfrm>
            <a:off x="408610" y="1603582"/>
            <a:ext cx="4041912" cy="412155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881218" y="507643"/>
            <a:ext cx="4064000" cy="229601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coefficiente angolare 4 è il valore della derivata della funzione y=x</a:t>
            </a:r>
            <a:r>
              <a:rPr lang="it-IT" sz="2400" baseline="30000" dirty="0" smtClean="0">
                <a:solidFill>
                  <a:srgbClr val="0000FF"/>
                </a:solidFill>
                <a:latin typeface="Century Gothic"/>
                <a:cs typeface="Century Gothic"/>
              </a:rPr>
              <a:t>2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+2x calcolata nel suo punto di ascissa 1.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61717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2.29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922" y="168137"/>
            <a:ext cx="4002156" cy="452624"/>
          </a:xfrm>
          <a:prstGeom prst="rect">
            <a:avLst/>
          </a:prstGeom>
        </p:spPr>
      </p:pic>
      <p:pic>
        <p:nvPicPr>
          <p:cNvPr id="5" name="Immagine 4" descr="Schermata 2016-08-30 alle 22.29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3882146"/>
            <a:ext cx="8945217" cy="1328110"/>
          </a:xfrm>
          <a:prstGeom prst="rect">
            <a:avLst/>
          </a:prstGeom>
        </p:spPr>
      </p:pic>
      <p:pic>
        <p:nvPicPr>
          <p:cNvPr id="6" name="Immagine 5" descr="Schermata 2016-08-30 alle 22.29.3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" r="74517" b="21243"/>
          <a:stretch/>
        </p:blipFill>
        <p:spPr>
          <a:xfrm>
            <a:off x="99391" y="747995"/>
            <a:ext cx="2230784" cy="222163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22.29.3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6" r="49879"/>
          <a:stretch/>
        </p:blipFill>
        <p:spPr>
          <a:xfrm>
            <a:off x="2482575" y="1091881"/>
            <a:ext cx="2001078" cy="255950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0 alle 22.29.3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2" r="25000"/>
          <a:stretch/>
        </p:blipFill>
        <p:spPr>
          <a:xfrm>
            <a:off x="4704522" y="747995"/>
            <a:ext cx="2109304" cy="262256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8-30 alle 22.29.3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1"/>
          <a:stretch/>
        </p:blipFill>
        <p:spPr>
          <a:xfrm>
            <a:off x="6968435" y="858430"/>
            <a:ext cx="1932608" cy="279295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chermata 2016-08-30 alle 22.29.4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5287561"/>
            <a:ext cx="8989391" cy="13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25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2.48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261" y="223631"/>
            <a:ext cx="4439477" cy="332794"/>
          </a:xfrm>
          <a:prstGeom prst="rect">
            <a:avLst/>
          </a:prstGeom>
        </p:spPr>
      </p:pic>
      <p:pic>
        <p:nvPicPr>
          <p:cNvPr id="6" name="Immagine 5" descr="Schermata 2016-08-30 alle 22.49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04" y="956089"/>
            <a:ext cx="3555310" cy="34236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22.49.2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2" y="1919908"/>
            <a:ext cx="4439478" cy="384005"/>
          </a:xfrm>
          <a:prstGeom prst="rect">
            <a:avLst/>
          </a:prstGeom>
        </p:spPr>
      </p:pic>
      <p:pic>
        <p:nvPicPr>
          <p:cNvPr id="8" name="Immagine 7" descr="Schermata 2016-08-30 alle 22.49.43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b="38095"/>
          <a:stretch/>
        </p:blipFill>
        <p:spPr>
          <a:xfrm>
            <a:off x="4734640" y="1134838"/>
            <a:ext cx="4293955" cy="264408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8-30 alle 22.49.5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2" y="4175504"/>
            <a:ext cx="8896073" cy="2555008"/>
          </a:xfrm>
          <a:prstGeom prst="rect">
            <a:avLst/>
          </a:prstGeom>
        </p:spPr>
      </p:pic>
      <p:pic>
        <p:nvPicPr>
          <p:cNvPr id="10" name="Immagine 9" descr="Schermata 2016-08-30 alle 22.49.43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70523"/>
          <a:stretch/>
        </p:blipFill>
        <p:spPr>
          <a:xfrm>
            <a:off x="118249" y="2551043"/>
            <a:ext cx="4442639" cy="122788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596130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5" y="1077977"/>
            <a:ext cx="3889777" cy="903874"/>
          </a:xfrm>
          <a:prstGeom prst="rect">
            <a:avLst/>
          </a:prstGeom>
        </p:spPr>
      </p:pic>
      <p:pic>
        <p:nvPicPr>
          <p:cNvPr id="8" name="Immagine 7" descr="Schermata 2016-08-30 alle 22.50.3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1743" r="7177" b="36671"/>
          <a:stretch/>
        </p:blipFill>
        <p:spPr>
          <a:xfrm>
            <a:off x="4152348" y="187517"/>
            <a:ext cx="4847630" cy="284943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chermata 2016-08-30 alle 22.50.3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12" r="2200"/>
          <a:stretch/>
        </p:blipFill>
        <p:spPr>
          <a:xfrm>
            <a:off x="1499221" y="3765826"/>
            <a:ext cx="6123333" cy="161234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98457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2.50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7" y="203014"/>
            <a:ext cx="8956261" cy="976904"/>
          </a:xfrm>
          <a:prstGeom prst="rect">
            <a:avLst/>
          </a:prstGeom>
        </p:spPr>
      </p:pic>
      <p:pic>
        <p:nvPicPr>
          <p:cNvPr id="6" name="Immagine 5" descr="Schermata 2016-08-30 alle 22.49.4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b="38095"/>
          <a:stretch/>
        </p:blipFill>
        <p:spPr>
          <a:xfrm>
            <a:off x="522200" y="1620750"/>
            <a:ext cx="3702483" cy="227987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22.50.3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1743" r="7177" b="36671"/>
          <a:stretch/>
        </p:blipFill>
        <p:spPr>
          <a:xfrm>
            <a:off x="4925391" y="1596460"/>
            <a:ext cx="3919978" cy="230416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0 alle 22.49.4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5" t="91454" r="21572" b="1533"/>
          <a:stretch/>
        </p:blipFill>
        <p:spPr>
          <a:xfrm>
            <a:off x="828259" y="4011402"/>
            <a:ext cx="3135439" cy="52166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chermata 2016-08-30 alle 22.50.3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6" t="92113" r="27993"/>
          <a:stretch/>
        </p:blipFill>
        <p:spPr>
          <a:xfrm>
            <a:off x="5411576" y="4011402"/>
            <a:ext cx="3025641" cy="521662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1" name="CasellaDiTesto 10"/>
          <p:cNvSpPr txBox="1"/>
          <p:nvPr/>
        </p:nvSpPr>
        <p:spPr>
          <a:xfrm>
            <a:off x="1137478" y="5063723"/>
            <a:ext cx="6869044" cy="140961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I punti A e B dei grafici si chiamano punti di </a:t>
            </a:r>
            <a:r>
              <a:rPr lang="it-IT" sz="2400" b="1" dirty="0" smtClean="0">
                <a:solidFill>
                  <a:srgbClr val="0000FF"/>
                </a:solidFill>
                <a:latin typeface="Century Gothic"/>
                <a:cs typeface="Century Gothic"/>
              </a:rPr>
              <a:t>flesso a tangente parallela all’asse y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o a </a:t>
            </a:r>
            <a:r>
              <a:rPr lang="it-IT" sz="2400" b="1" dirty="0" smtClean="0">
                <a:solidFill>
                  <a:srgbClr val="0000FF"/>
                </a:solidFill>
                <a:latin typeface="Century Gothic"/>
                <a:cs typeface="Century Gothic"/>
              </a:rPr>
              <a:t>tangente verticale</a:t>
            </a: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.</a:t>
            </a:r>
            <a:endParaRPr lang="it-IT" sz="2400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62542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2.51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94" y="188565"/>
            <a:ext cx="1626428" cy="38329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0 alle 22.51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" y="875471"/>
            <a:ext cx="4969565" cy="420652"/>
          </a:xfrm>
          <a:prstGeom prst="rect">
            <a:avLst/>
          </a:prstGeom>
        </p:spPr>
      </p:pic>
      <p:pic>
        <p:nvPicPr>
          <p:cNvPr id="7" name="Immagine 6" descr="Schermata 2016-08-30 alle 22.51.5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" t="3413" r="49033"/>
          <a:stretch/>
        </p:blipFill>
        <p:spPr>
          <a:xfrm>
            <a:off x="248512" y="1525799"/>
            <a:ext cx="4213053" cy="357630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0 alle 22.51.5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4" t="2567" r="965" b="14706"/>
          <a:stretch/>
        </p:blipFill>
        <p:spPr>
          <a:xfrm>
            <a:off x="4605338" y="2044843"/>
            <a:ext cx="4350923" cy="323573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1" name="CasellaDiTesto 10"/>
          <p:cNvSpPr txBox="1"/>
          <p:nvPr/>
        </p:nvSpPr>
        <p:spPr>
          <a:xfrm>
            <a:off x="248512" y="5537518"/>
            <a:ext cx="3804445" cy="9664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I punti C e D dei grafici si chiamano </a:t>
            </a:r>
            <a:r>
              <a:rPr lang="it-IT" sz="2400" b="1" dirty="0" smtClean="0">
                <a:solidFill>
                  <a:srgbClr val="0000FF"/>
                </a:solidFill>
                <a:latin typeface="Century Gothic"/>
                <a:cs typeface="Century Gothic"/>
              </a:rPr>
              <a:t>cuspidi</a:t>
            </a:r>
            <a:endParaRPr lang="it-IT" sz="2400" b="1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12" name="Immagine 11" descr="Schermata 2016-08-30 alle 22.52.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478" y="5502020"/>
            <a:ext cx="3386207" cy="1121996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70396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2.52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65" y="217936"/>
            <a:ext cx="2208696" cy="37420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0 alle 22.52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2" y="996951"/>
            <a:ext cx="4744830" cy="415535"/>
          </a:xfrm>
          <a:prstGeom prst="rect">
            <a:avLst/>
          </a:prstGeom>
        </p:spPr>
      </p:pic>
      <p:pic>
        <p:nvPicPr>
          <p:cNvPr id="7" name="Immagine 6" descr="Schermata 2016-08-30 alle 22.52.5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" t="3811" r="51571"/>
          <a:stretch/>
        </p:blipFill>
        <p:spPr>
          <a:xfrm>
            <a:off x="485915" y="1634434"/>
            <a:ext cx="3887302" cy="339217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9" name="Immagine 8" descr="Schermata 2016-08-30 alle 22.52.5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5" t="3811" b="7779"/>
          <a:stretch/>
        </p:blipFill>
        <p:spPr>
          <a:xfrm>
            <a:off x="4877352" y="2241826"/>
            <a:ext cx="4019619" cy="3051530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0" name="CasellaDiTesto 9"/>
          <p:cNvSpPr txBox="1"/>
          <p:nvPr/>
        </p:nvSpPr>
        <p:spPr>
          <a:xfrm>
            <a:off x="1455202" y="5673202"/>
            <a:ext cx="6300271" cy="9664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I punti E e </a:t>
            </a:r>
            <a:r>
              <a:rPr lang="it-IT" sz="2400" dirty="0" err="1" smtClean="0">
                <a:solidFill>
                  <a:srgbClr val="FF0000"/>
                </a:solidFill>
                <a:latin typeface="Century Gothic"/>
                <a:cs typeface="Century Gothic"/>
              </a:rPr>
              <a:t>F</a:t>
            </a: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 dei grafici si chiamano </a:t>
            </a:r>
          </a:p>
          <a:p>
            <a:pPr algn="ctr">
              <a:lnSpc>
                <a:spcPct val="120000"/>
              </a:lnSpc>
            </a:pPr>
            <a:r>
              <a:rPr lang="it-IT" sz="2400" b="1" dirty="0" smtClean="0">
                <a:solidFill>
                  <a:srgbClr val="0000FF"/>
                </a:solidFill>
                <a:latin typeface="Century Gothic"/>
                <a:cs typeface="Century Gothic"/>
              </a:rPr>
              <a:t>punti angolosi</a:t>
            </a:r>
            <a:endParaRPr lang="it-IT" sz="2400" b="1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81439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49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9" y="198782"/>
            <a:ext cx="3903564" cy="3127651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4681530" y="203703"/>
            <a:ext cx="4292370" cy="9664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latin typeface="Century Gothic"/>
                <a:cs typeface="Century Gothic"/>
              </a:rPr>
              <a:t>Ma la definizione data non sempre è corretta.</a:t>
            </a:r>
            <a:endParaRPr lang="it-IT" sz="2400" dirty="0">
              <a:latin typeface="Century Gothic"/>
              <a:cs typeface="Century Gothic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81530" y="1904536"/>
            <a:ext cx="4292370" cy="140961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La retta t è tangente alla curva nel punto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P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 ma la interseca nel punto 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P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’.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10" name="Immagine 9" descr="Schermata 2016-08-30 alle 19.49.5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4408171"/>
            <a:ext cx="9000435" cy="97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7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22.53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23" y="1070102"/>
            <a:ext cx="8912087" cy="517513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553343" y="303896"/>
            <a:ext cx="2103990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FF0000"/>
                </a:solidFill>
                <a:latin typeface="Century Gothic"/>
                <a:cs typeface="Century Gothic"/>
              </a:rPr>
              <a:t>riassunto</a:t>
            </a:r>
            <a:endParaRPr lang="it-IT" sz="2400" b="1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36739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22.54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" y="1865791"/>
            <a:ext cx="8989391" cy="230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40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24266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27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301713"/>
            <a:ext cx="8978348" cy="62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524000" y="2888974"/>
            <a:ext cx="6096000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CONTINUITA’ E DERIVABILITA’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86850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11.13.3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09" b="95809"/>
          <a:stretch/>
        </p:blipFill>
        <p:spPr>
          <a:xfrm>
            <a:off x="717826" y="283246"/>
            <a:ext cx="2308595" cy="390405"/>
          </a:xfrm>
          <a:prstGeom prst="rect">
            <a:avLst/>
          </a:prstGeom>
        </p:spPr>
      </p:pic>
      <p:pic>
        <p:nvPicPr>
          <p:cNvPr id="5" name="Immagine 4" descr="Schermata 2016-08-31 alle 11.13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" y="990900"/>
            <a:ext cx="8989391" cy="411937"/>
          </a:xfrm>
          <a:prstGeom prst="rect">
            <a:avLst/>
          </a:prstGeom>
        </p:spPr>
      </p:pic>
      <p:pic>
        <p:nvPicPr>
          <p:cNvPr id="6" name="Immagine 5" descr="Schermata 2016-08-31 alle 11.13.3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3633" b="53654"/>
          <a:stretch/>
        </p:blipFill>
        <p:spPr>
          <a:xfrm>
            <a:off x="171277" y="1674642"/>
            <a:ext cx="8868121" cy="288482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0 alle 21.14.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6" t="3803" r="52308" b="43647"/>
          <a:stretch/>
        </p:blipFill>
        <p:spPr>
          <a:xfrm>
            <a:off x="2833305" y="4715565"/>
            <a:ext cx="3544066" cy="1982461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58682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11.13.3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47667"/>
          <a:stretch/>
        </p:blipFill>
        <p:spPr>
          <a:xfrm>
            <a:off x="79559" y="1608464"/>
            <a:ext cx="9051558" cy="361249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08-31 alle 11.13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b="12942"/>
          <a:stretch/>
        </p:blipFill>
        <p:spPr>
          <a:xfrm>
            <a:off x="5387362" y="2480918"/>
            <a:ext cx="3344439" cy="262116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635776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1.14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0" y="271951"/>
            <a:ext cx="9000435" cy="682089"/>
          </a:xfrm>
          <a:prstGeom prst="rect">
            <a:avLst/>
          </a:prstGeom>
        </p:spPr>
      </p:pic>
      <p:pic>
        <p:nvPicPr>
          <p:cNvPr id="6" name="Immagine 5" descr="Schermata 2016-08-31 alle 11.14.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1205996"/>
            <a:ext cx="9038880" cy="95619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1 alle 11.16.1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174" y="3573542"/>
            <a:ext cx="3585817" cy="3152699"/>
          </a:xfrm>
          <a:prstGeom prst="rect">
            <a:avLst/>
          </a:prstGeom>
          <a:ln>
            <a:solidFill>
              <a:srgbClr val="0000FF"/>
            </a:solidFill>
          </a:ln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22616"/>
              </p:ext>
            </p:extLst>
          </p:nvPr>
        </p:nvGraphicFramePr>
        <p:xfrm>
          <a:off x="1513068" y="2389395"/>
          <a:ext cx="6117863" cy="936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Equation" r:id="rId6" imgW="2819400" imgH="431800" progId="Equation.3">
                  <p:embed/>
                </p:oleObj>
              </mc:Choice>
              <mc:Fallback>
                <p:oleObj name="Equation" r:id="rId6" imgW="28194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13068" y="2389395"/>
                        <a:ext cx="6117863" cy="936970"/>
                      </a:xfrm>
                      <a:prstGeom prst="rect">
                        <a:avLst/>
                      </a:prstGeom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1282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11.14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" y="508000"/>
            <a:ext cx="9011478" cy="504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25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1.15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1028112"/>
            <a:ext cx="8978348" cy="481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9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50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6" y="121479"/>
            <a:ext cx="8912087" cy="3437634"/>
          </a:xfrm>
          <a:prstGeom prst="rect">
            <a:avLst/>
          </a:prstGeom>
        </p:spPr>
      </p:pic>
      <p:pic>
        <p:nvPicPr>
          <p:cNvPr id="5" name="Immagine 4" descr="Schermata 2016-08-30 alle 19.50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6" y="4501240"/>
            <a:ext cx="8912087" cy="102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54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1.16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314871"/>
            <a:ext cx="9033565" cy="131986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1 alle 11.16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2265412"/>
            <a:ext cx="9000435" cy="677791"/>
          </a:xfrm>
          <a:prstGeom prst="rect">
            <a:avLst/>
          </a:prstGeom>
        </p:spPr>
      </p:pic>
      <p:pic>
        <p:nvPicPr>
          <p:cNvPr id="7" name="Immagine 6" descr="Schermata 2016-08-31 alle 11.16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56" y="3197873"/>
            <a:ext cx="4329044" cy="3237611"/>
          </a:xfrm>
          <a:prstGeom prst="rect">
            <a:avLst/>
          </a:prstGeom>
        </p:spPr>
      </p:pic>
      <p:pic>
        <p:nvPicPr>
          <p:cNvPr id="11" name="Immagine 10" descr="Senza titol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999" y="3682035"/>
            <a:ext cx="4279392" cy="26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35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3406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28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217130"/>
            <a:ext cx="8945217" cy="642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36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524000" y="2888974"/>
            <a:ext cx="6096000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DERIVATE FONDAMENTALI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0863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12150" y="223946"/>
            <a:ext cx="3927937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Derivate fondamentali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5" name="Immagine 4" descr="Schermata 2016-08-31 alle 19.22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040736"/>
            <a:ext cx="8890000" cy="402842"/>
          </a:xfrm>
          <a:prstGeom prst="rect">
            <a:avLst/>
          </a:prstGeom>
        </p:spPr>
      </p:pic>
      <p:pic>
        <p:nvPicPr>
          <p:cNvPr id="6" name="Immagine 5" descr="Schermata 2016-08-31 alle 19.22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043" y="1539829"/>
            <a:ext cx="3583884" cy="155955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1 alle 19.22.4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436" y="3305935"/>
            <a:ext cx="6633127" cy="150657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1 alle 19.22.5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6" y="4933990"/>
            <a:ext cx="8785087" cy="182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01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Schermata 2016-08-31 alle 19.23.5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86"/>
          <a:stretch/>
        </p:blipFill>
        <p:spPr>
          <a:xfrm>
            <a:off x="1539185" y="208012"/>
            <a:ext cx="6065630" cy="151719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8" name="Immagine 7" descr="Schermata 2016-08-31 alle 19.24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1855040"/>
            <a:ext cx="8978348" cy="1572373"/>
          </a:xfrm>
          <a:prstGeom prst="rect">
            <a:avLst/>
          </a:prstGeom>
        </p:spPr>
      </p:pic>
      <p:pic>
        <p:nvPicPr>
          <p:cNvPr id="11" name="Immagine 10" descr="Schermata 2016-08-31 alle 19.24.4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49"/>
          <a:stretch/>
        </p:blipFill>
        <p:spPr>
          <a:xfrm>
            <a:off x="82826" y="3698225"/>
            <a:ext cx="8978349" cy="164727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Immagine 11" descr="Schermata 2016-08-31 alle 19.25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91" y="5497574"/>
            <a:ext cx="5262217" cy="12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78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9.24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21" y="339391"/>
            <a:ext cx="8804158" cy="62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9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9.26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31" b="10914"/>
          <a:stretch/>
        </p:blipFill>
        <p:spPr>
          <a:xfrm>
            <a:off x="60739" y="241407"/>
            <a:ext cx="9022522" cy="2055636"/>
          </a:xfrm>
          <a:prstGeom prst="rect">
            <a:avLst/>
          </a:prstGeom>
        </p:spPr>
      </p:pic>
      <p:pic>
        <p:nvPicPr>
          <p:cNvPr id="6" name="Immagine 5" descr="Schermata 2016-08-31 alle 19.26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1" y="2395276"/>
            <a:ext cx="8939697" cy="429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38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9.27.3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3"/>
          <a:stretch/>
        </p:blipFill>
        <p:spPr>
          <a:xfrm>
            <a:off x="120986" y="2285999"/>
            <a:ext cx="8902028" cy="4251739"/>
          </a:xfrm>
          <a:prstGeom prst="rect">
            <a:avLst/>
          </a:prstGeom>
        </p:spPr>
      </p:pic>
      <p:pic>
        <p:nvPicPr>
          <p:cNvPr id="8" name="Immagine 7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825" y="1780284"/>
            <a:ext cx="3467829" cy="90099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enza tito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" y="248390"/>
            <a:ext cx="8936736" cy="111556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35430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19.27.3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58"/>
          <a:stretch/>
        </p:blipFill>
        <p:spPr>
          <a:xfrm>
            <a:off x="120986" y="176695"/>
            <a:ext cx="8902028" cy="2595217"/>
          </a:xfrm>
          <a:prstGeom prst="rect">
            <a:avLst/>
          </a:prstGeom>
        </p:spPr>
      </p:pic>
      <p:pic>
        <p:nvPicPr>
          <p:cNvPr id="11" name="Immagine 10" descr="Schermata 2016-08-31 alle 19.28.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7" b="84449"/>
          <a:stretch/>
        </p:blipFill>
        <p:spPr>
          <a:xfrm>
            <a:off x="120986" y="3763179"/>
            <a:ext cx="8282609" cy="367516"/>
          </a:xfrm>
          <a:prstGeom prst="rect">
            <a:avLst/>
          </a:prstGeom>
        </p:spPr>
      </p:pic>
      <p:pic>
        <p:nvPicPr>
          <p:cNvPr id="13" name="Immagine 12" descr="Senza tito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2" y="4478395"/>
            <a:ext cx="8912352" cy="1225296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803847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50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965" y="224736"/>
            <a:ext cx="5250070" cy="484381"/>
          </a:xfrm>
          <a:prstGeom prst="rect">
            <a:avLst/>
          </a:prstGeom>
        </p:spPr>
      </p:pic>
      <p:pic>
        <p:nvPicPr>
          <p:cNvPr id="5" name="Immagine 4" descr="Schermata 2016-08-30 alle 19.51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903396"/>
            <a:ext cx="8945217" cy="1890604"/>
          </a:xfrm>
          <a:prstGeom prst="rect">
            <a:avLst/>
          </a:prstGeom>
        </p:spPr>
      </p:pic>
      <p:pic>
        <p:nvPicPr>
          <p:cNvPr id="6" name="Immagine 5" descr="Schermata 2016-08-30 alle 19.52.35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7" t="13997" r="2174" b="17201"/>
          <a:stretch/>
        </p:blipFill>
        <p:spPr>
          <a:xfrm>
            <a:off x="5113130" y="1723984"/>
            <a:ext cx="3931478" cy="3403682"/>
          </a:xfrm>
          <a:prstGeom prst="rect">
            <a:avLst/>
          </a:prstGeom>
        </p:spPr>
      </p:pic>
      <p:pic>
        <p:nvPicPr>
          <p:cNvPr id="7" name="Immagine 6" descr="Schermata 2016-08-30 alle 19.51.5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313" y="5261519"/>
            <a:ext cx="2736573" cy="150808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1" name="Immagine 10" descr="Schermata 2016-08-30 alle 19.52.06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" t="60233" r="45653"/>
          <a:stretch/>
        </p:blipFill>
        <p:spPr>
          <a:xfrm>
            <a:off x="99391" y="5467424"/>
            <a:ext cx="4870174" cy="815411"/>
          </a:xfrm>
          <a:prstGeom prst="rect">
            <a:avLst/>
          </a:prstGeom>
        </p:spPr>
      </p:pic>
      <p:pic>
        <p:nvPicPr>
          <p:cNvPr id="12" name="Immagine 11" descr="Senza titol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8" y="3274126"/>
            <a:ext cx="4475656" cy="178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17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19.28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2762323"/>
            <a:ext cx="9000435" cy="2343603"/>
          </a:xfrm>
          <a:prstGeom prst="rect">
            <a:avLst/>
          </a:prstGeom>
        </p:spPr>
      </p:pic>
      <p:pic>
        <p:nvPicPr>
          <p:cNvPr id="11" name="Immagine 10" descr="Senza tito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39" y="302680"/>
            <a:ext cx="6547104" cy="178003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Immagine 11" descr="Schermata 2016-08-31 alle 19.29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651" y="5238447"/>
            <a:ext cx="3090517" cy="136060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712972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Senza tito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264" y="296186"/>
            <a:ext cx="6443472" cy="185928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Immagine 9" descr="Schermata 2016-08-31 alle 19.30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21" y="2562234"/>
            <a:ext cx="8497957" cy="1247236"/>
          </a:xfrm>
          <a:prstGeom prst="rect">
            <a:avLst/>
          </a:prstGeom>
        </p:spPr>
      </p:pic>
      <p:pic>
        <p:nvPicPr>
          <p:cNvPr id="12" name="Immagine 11" descr="Schermata 2016-08-31 alle 19.30.1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07"/>
          <a:stretch/>
        </p:blipFill>
        <p:spPr>
          <a:xfrm>
            <a:off x="104913" y="4292332"/>
            <a:ext cx="8934174" cy="217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3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19.30.1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91" r="7488"/>
          <a:stretch/>
        </p:blipFill>
        <p:spPr>
          <a:xfrm>
            <a:off x="149087" y="209827"/>
            <a:ext cx="8845826" cy="3246882"/>
          </a:xfrm>
          <a:prstGeom prst="rect">
            <a:avLst/>
          </a:prstGeom>
        </p:spPr>
      </p:pic>
      <p:pic>
        <p:nvPicPr>
          <p:cNvPr id="5" name="Immagine 4" descr="Schermata 2016-08-31 alle 19.30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782" y="803690"/>
            <a:ext cx="3008243" cy="122209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63367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1524000" y="2888974"/>
            <a:ext cx="6096000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TEOREMI SUL CALCOLO </a:t>
            </a:r>
          </a:p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DELLE DERIVATE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6202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28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95" y="233825"/>
            <a:ext cx="6250609" cy="643092"/>
          </a:xfrm>
          <a:prstGeom prst="rect">
            <a:avLst/>
          </a:prstGeom>
        </p:spPr>
      </p:pic>
      <p:pic>
        <p:nvPicPr>
          <p:cNvPr id="5" name="Immagine 4" descr="Schermata 2016-08-31 alle 20.28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1413644"/>
            <a:ext cx="8989391" cy="158492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1 alle 20.28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" y="3435007"/>
            <a:ext cx="8989391" cy="223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73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29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33" y="1972978"/>
            <a:ext cx="8534933" cy="248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62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29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30" y="290566"/>
            <a:ext cx="7045739" cy="352662"/>
          </a:xfrm>
          <a:prstGeom prst="rect">
            <a:avLst/>
          </a:prstGeom>
        </p:spPr>
      </p:pic>
      <p:pic>
        <p:nvPicPr>
          <p:cNvPr id="5" name="Immagine 4" descr="Schermata 2016-08-31 alle 20.2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" y="1107807"/>
            <a:ext cx="9011478" cy="151686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1 alle 20.29.3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" y="2901148"/>
            <a:ext cx="9000435" cy="368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1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29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2272249"/>
            <a:ext cx="8978348" cy="189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38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20.29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608" y="297568"/>
            <a:ext cx="6548783" cy="316536"/>
          </a:xfrm>
          <a:prstGeom prst="rect">
            <a:avLst/>
          </a:prstGeom>
        </p:spPr>
      </p:pic>
      <p:pic>
        <p:nvPicPr>
          <p:cNvPr id="6" name="Immagine 5" descr="Schermata 2016-08-31 alle 20.30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1116789"/>
            <a:ext cx="9000435" cy="225823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1 alle 20.30.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33"/>
          <a:stretch/>
        </p:blipFill>
        <p:spPr>
          <a:xfrm>
            <a:off x="71782" y="3761923"/>
            <a:ext cx="9000435" cy="26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3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0.1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80" r="3056"/>
          <a:stretch/>
        </p:blipFill>
        <p:spPr>
          <a:xfrm>
            <a:off x="52667" y="309217"/>
            <a:ext cx="9038666" cy="2484911"/>
          </a:xfrm>
          <a:prstGeom prst="rect">
            <a:avLst/>
          </a:prstGeom>
        </p:spPr>
      </p:pic>
      <p:pic>
        <p:nvPicPr>
          <p:cNvPr id="5" name="Immagine 4" descr="Schermata 2016-08-31 alle 20.30.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" y="3217863"/>
            <a:ext cx="9038667" cy="241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86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0 alle 19.52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110436"/>
            <a:ext cx="8945217" cy="414534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785652" y="3644348"/>
            <a:ext cx="1006405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0000FF"/>
                </a:solidFill>
              </a:rPr>
              <a:t>m</a:t>
            </a:r>
            <a:r>
              <a:rPr lang="it-IT" sz="2400" dirty="0" smtClean="0">
                <a:solidFill>
                  <a:srgbClr val="0000FF"/>
                </a:solidFill>
              </a:rPr>
              <a:t>=tgα</a:t>
            </a:r>
            <a:endParaRPr lang="it-IT" sz="2400" dirty="0">
              <a:solidFill>
                <a:srgbClr val="0000F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524000" y="4867673"/>
            <a:ext cx="6096000" cy="1409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Il rapporto incrementale della funzione è il coefficiente angolare della retta passante per A e B.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4050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" y="139779"/>
            <a:ext cx="7818783" cy="1437937"/>
          </a:xfrm>
          <a:prstGeom prst="rect">
            <a:avLst/>
          </a:prstGeom>
        </p:spPr>
      </p:pic>
      <p:pic>
        <p:nvPicPr>
          <p:cNvPr id="5" name="Immagine 4" descr="Schermata 2016-08-31 alle 20.31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" y="1753705"/>
            <a:ext cx="8967304" cy="1189381"/>
          </a:xfrm>
          <a:prstGeom prst="rect">
            <a:avLst/>
          </a:prstGeom>
        </p:spPr>
      </p:pic>
      <p:pic>
        <p:nvPicPr>
          <p:cNvPr id="6" name="Immagine 5" descr="Schermata 2016-08-31 alle 20.31.2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2" y="3033470"/>
            <a:ext cx="8890000" cy="374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20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20.31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7" y="246412"/>
            <a:ext cx="7763565" cy="353224"/>
          </a:xfrm>
          <a:prstGeom prst="rect">
            <a:avLst/>
          </a:prstGeom>
        </p:spPr>
      </p:pic>
      <p:pic>
        <p:nvPicPr>
          <p:cNvPr id="6" name="Immagine 5" descr="Schermata 2016-08-31 alle 20.31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1022163"/>
            <a:ext cx="8978348" cy="2763812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1 alle 20.32.0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09"/>
          <a:stretch/>
        </p:blipFill>
        <p:spPr>
          <a:xfrm>
            <a:off x="425173" y="4116126"/>
            <a:ext cx="8293653" cy="256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01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2.0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26"/>
          <a:stretch/>
        </p:blipFill>
        <p:spPr>
          <a:xfrm>
            <a:off x="193261" y="220869"/>
            <a:ext cx="8757478" cy="948092"/>
          </a:xfrm>
          <a:prstGeom prst="rect">
            <a:avLst/>
          </a:prstGeom>
        </p:spPr>
      </p:pic>
      <p:pic>
        <p:nvPicPr>
          <p:cNvPr id="5" name="Immagine 4" descr="Schermata 2016-08-31 alle 20.32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60" y="1623997"/>
            <a:ext cx="8757479" cy="1543033"/>
          </a:xfrm>
          <a:prstGeom prst="rect">
            <a:avLst/>
          </a:prstGeom>
        </p:spPr>
      </p:pic>
      <p:pic>
        <p:nvPicPr>
          <p:cNvPr id="6" name="Immagine 5" descr="Schermata 2016-08-31 alle 20.32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0" y="3762916"/>
            <a:ext cx="8950739" cy="17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1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2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1" y="293275"/>
            <a:ext cx="7487478" cy="333565"/>
          </a:xfrm>
          <a:prstGeom prst="rect">
            <a:avLst/>
          </a:prstGeom>
        </p:spPr>
      </p:pic>
      <p:pic>
        <p:nvPicPr>
          <p:cNvPr id="5" name="Immagine 4" descr="Schermata 2016-08-31 alle 20.32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" y="1119094"/>
            <a:ext cx="8923130" cy="331200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1 alle 20.32.5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76"/>
          <a:stretch/>
        </p:blipFill>
        <p:spPr>
          <a:xfrm>
            <a:off x="110435" y="4871250"/>
            <a:ext cx="8923130" cy="161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8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2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7" r="2174"/>
          <a:stretch/>
        </p:blipFill>
        <p:spPr>
          <a:xfrm>
            <a:off x="99391" y="1331276"/>
            <a:ext cx="8945217" cy="419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18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3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1904100"/>
            <a:ext cx="8901043" cy="30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48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1 alle 20.33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" y="282597"/>
            <a:ext cx="8978348" cy="661562"/>
          </a:xfrm>
          <a:prstGeom prst="rect">
            <a:avLst/>
          </a:prstGeom>
        </p:spPr>
      </p:pic>
      <p:pic>
        <p:nvPicPr>
          <p:cNvPr id="5" name="Immagine 4" descr="Schermata 2016-08-31 alle 20.33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69223"/>
            <a:ext cx="4572000" cy="35758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Immagine 5" descr="Schermata 2016-08-31 alle 20.33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2191094"/>
            <a:ext cx="8934174" cy="3940400"/>
          </a:xfrm>
          <a:prstGeom prst="rect">
            <a:avLst/>
          </a:prstGeom>
        </p:spPr>
      </p:pic>
      <p:pic>
        <p:nvPicPr>
          <p:cNvPr id="7" name="Immagine 6" descr="Schermata 2016-08-31 alle 20.34.0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478" y="2652502"/>
            <a:ext cx="1954696" cy="569534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56527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8-31 alle 20.34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44" y="260073"/>
            <a:ext cx="4987511" cy="39900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8-31 alle 20.34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56" y="1063709"/>
            <a:ext cx="8702261" cy="25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2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93965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3 alle 11.29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" y="136948"/>
            <a:ext cx="8923130" cy="1672531"/>
          </a:xfrm>
          <a:prstGeom prst="rect">
            <a:avLst/>
          </a:prstGeom>
        </p:spPr>
      </p:pic>
      <p:pic>
        <p:nvPicPr>
          <p:cNvPr id="3" name="Immagine 2" descr="Schermata 2016-09-03 alle 11.29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" y="1835458"/>
            <a:ext cx="8923131" cy="2453226"/>
          </a:xfrm>
          <a:prstGeom prst="rect">
            <a:avLst/>
          </a:prstGeom>
        </p:spPr>
      </p:pic>
      <p:pic>
        <p:nvPicPr>
          <p:cNvPr id="5" name="Immagine 4" descr="Schermata 2016-09-03 alle 11.29.3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4288684"/>
            <a:ext cx="8901044" cy="250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3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53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83"/>
          <a:stretch/>
        </p:blipFill>
        <p:spPr>
          <a:xfrm>
            <a:off x="115956" y="255383"/>
            <a:ext cx="8912087" cy="940251"/>
          </a:xfrm>
          <a:prstGeom prst="rect">
            <a:avLst/>
          </a:prstGeom>
        </p:spPr>
      </p:pic>
      <p:pic>
        <p:nvPicPr>
          <p:cNvPr id="5" name="Immagine 4" descr="Schermata 2016-08-30 alle 19.54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26" y="2448573"/>
            <a:ext cx="8779565" cy="3441398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6" name="CasellaDiTesto 5"/>
          <p:cNvSpPr txBox="1"/>
          <p:nvPr/>
        </p:nvSpPr>
        <p:spPr>
          <a:xfrm>
            <a:off x="3887482" y="1590260"/>
            <a:ext cx="136903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00FF"/>
                </a:solidFill>
              </a:rPr>
              <a:t>soluzione</a:t>
            </a:r>
            <a:endParaRPr lang="it-IT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84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3 alle 11.29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09" y="1444443"/>
            <a:ext cx="8885169" cy="40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27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3 alle 11.30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181756"/>
            <a:ext cx="8956261" cy="2670269"/>
          </a:xfrm>
          <a:prstGeom prst="rect">
            <a:avLst/>
          </a:prstGeom>
        </p:spPr>
      </p:pic>
      <p:pic>
        <p:nvPicPr>
          <p:cNvPr id="4" name="Immagine 3" descr="Schermata 2016-09-03 alle 11.30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60" y="3169476"/>
            <a:ext cx="5074479" cy="1706542"/>
          </a:xfrm>
          <a:prstGeom prst="rect">
            <a:avLst/>
          </a:prstGeom>
        </p:spPr>
      </p:pic>
      <p:pic>
        <p:nvPicPr>
          <p:cNvPr id="5" name="Immagine 4" descr="Schermata 2016-09-03 alle 11.30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" y="5023787"/>
            <a:ext cx="9022522" cy="165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79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3 alle 11.30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60" y="165651"/>
            <a:ext cx="5074479" cy="1706542"/>
          </a:xfrm>
          <a:prstGeom prst="rect">
            <a:avLst/>
          </a:prstGeom>
        </p:spPr>
      </p:pic>
      <p:pic>
        <p:nvPicPr>
          <p:cNvPr id="3" name="Immagine 2" descr="Schermata 2016-09-03 alle 11.30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" y="2163526"/>
            <a:ext cx="9022522" cy="1658275"/>
          </a:xfrm>
          <a:prstGeom prst="rect">
            <a:avLst/>
          </a:prstGeom>
        </p:spPr>
      </p:pic>
      <p:pic>
        <p:nvPicPr>
          <p:cNvPr id="4" name="Immagine 3" descr="Schermata 2016-09-03 alle 11.30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39" y="2315926"/>
            <a:ext cx="9022522" cy="165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16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DERIVATA DI UNA </a:t>
            </a:r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FUNZIONE COMPOSTA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3232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2149" y="223946"/>
            <a:ext cx="5536403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Richiami sulla funzione composta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3" name="Immagine 2" descr="Schermata 2016-09-01 alle 13.17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5" y="1192719"/>
            <a:ext cx="8948610" cy="709959"/>
          </a:xfrm>
          <a:prstGeom prst="rect">
            <a:avLst/>
          </a:prstGeom>
        </p:spPr>
      </p:pic>
      <p:pic>
        <p:nvPicPr>
          <p:cNvPr id="4" name="Immagine 3" descr="Schermata 2016-09-01 alle 13.17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7" y="2536673"/>
            <a:ext cx="9046305" cy="1550795"/>
          </a:xfrm>
          <a:prstGeom prst="rect">
            <a:avLst/>
          </a:prstGeom>
        </p:spPr>
      </p:pic>
      <p:pic>
        <p:nvPicPr>
          <p:cNvPr id="5" name="Immagine 4" descr="Schermata 2016-09-01 alle 13.17.4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0" y="4712796"/>
            <a:ext cx="8970320" cy="96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97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7.36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2" y="325666"/>
            <a:ext cx="8937755" cy="3918027"/>
          </a:xfrm>
          <a:prstGeom prst="rect">
            <a:avLst/>
          </a:prstGeom>
        </p:spPr>
      </p:pic>
      <p:pic>
        <p:nvPicPr>
          <p:cNvPr id="7" name="Immagine 6" descr="Schermata 2016-09-01 alle 13.19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921" y="5131620"/>
            <a:ext cx="3944158" cy="48894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716234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09-01 alle 13.19.0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3"/>
          <a:stretch/>
        </p:blipFill>
        <p:spPr>
          <a:xfrm>
            <a:off x="65130" y="995706"/>
            <a:ext cx="9013740" cy="182673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3" name="Immagine 2" descr="Schermata 2016-09-01 alle 13.19.2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"/>
          <a:stretch/>
        </p:blipFill>
        <p:spPr>
          <a:xfrm>
            <a:off x="719145" y="3061328"/>
            <a:ext cx="7705709" cy="366911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423872" y="223478"/>
            <a:ext cx="6296255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Derivata di una funzione composta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66478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3.19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" y="479809"/>
            <a:ext cx="8959465" cy="58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4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3.20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0" y="1032384"/>
            <a:ext cx="8970320" cy="479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40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3.20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2" y="386764"/>
            <a:ext cx="9024595" cy="694200"/>
          </a:xfrm>
          <a:prstGeom prst="rect">
            <a:avLst/>
          </a:prstGeom>
        </p:spPr>
      </p:pic>
      <p:pic>
        <p:nvPicPr>
          <p:cNvPr id="5" name="Immagine 4" descr="Schermata 2016-09-01 alle 13.20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7" y="1807622"/>
            <a:ext cx="8970320" cy="32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19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8-30 alle 19.54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87739"/>
            <a:ext cx="8890000" cy="373543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Immagine 4" descr="Schermata 2016-08-30 alle 19.54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4736787"/>
            <a:ext cx="8890000" cy="96798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135535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3.20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317185"/>
            <a:ext cx="8992030" cy="721244"/>
          </a:xfrm>
          <a:prstGeom prst="rect">
            <a:avLst/>
          </a:prstGeom>
        </p:spPr>
      </p:pic>
      <p:pic>
        <p:nvPicPr>
          <p:cNvPr id="5" name="Immagine 4" descr="Schermata 2016-09-01 alle 13.20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1602629"/>
            <a:ext cx="8992030" cy="335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82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25211" y="308923"/>
            <a:ext cx="3842849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20000"/>
              </a:lnSpc>
              <a:buFont typeface="Wingdings" charset="2"/>
              <a:buChar char="Ø"/>
            </a:pP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Derivata di [</a:t>
            </a:r>
            <a:r>
              <a:rPr lang="it-IT" sz="240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f</a:t>
            </a:r>
            <a:r>
              <a:rPr lang="it-IT" sz="2400" dirty="0" smtClean="0">
                <a:solidFill>
                  <a:srgbClr val="0000FF"/>
                </a:solidFill>
                <a:latin typeface="Century Gothic"/>
                <a:cs typeface="Century Gothic"/>
              </a:rPr>
              <a:t>(x)]</a:t>
            </a:r>
            <a:r>
              <a:rPr lang="it-IT" sz="2400" baseline="30000" dirty="0" smtClean="0">
                <a:solidFill>
                  <a:srgbClr val="0000FF"/>
                </a:solidFill>
                <a:latin typeface="Century Gothic"/>
                <a:cs typeface="Century Gothic"/>
              </a:rPr>
              <a:t>g(x)</a:t>
            </a:r>
            <a:endParaRPr lang="it-IT" sz="2400" dirty="0">
              <a:solidFill>
                <a:srgbClr val="0000FF"/>
              </a:solidFill>
              <a:latin typeface="Century Gothic"/>
              <a:cs typeface="Century Gothic"/>
            </a:endParaRPr>
          </a:p>
        </p:txBody>
      </p:sp>
      <p:pic>
        <p:nvPicPr>
          <p:cNvPr id="6" name="Immagine 5" descr="Schermata 2016-09-01 alle 13.21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1213833"/>
            <a:ext cx="8926900" cy="1013534"/>
          </a:xfrm>
          <a:prstGeom prst="rect">
            <a:avLst/>
          </a:prstGeom>
        </p:spPr>
      </p:pic>
      <p:pic>
        <p:nvPicPr>
          <p:cNvPr id="7" name="Immagine 6" descr="Schermata 2016-09-01 alle 13.22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2664439"/>
            <a:ext cx="8959465" cy="2224203"/>
          </a:xfrm>
          <a:prstGeom prst="rect">
            <a:avLst/>
          </a:prstGeom>
        </p:spPr>
      </p:pic>
      <p:pic>
        <p:nvPicPr>
          <p:cNvPr id="8" name="Immagine 7" descr="Schermata 2016-09-01 alle 13.22.1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" y="5277903"/>
            <a:ext cx="8401788" cy="973633"/>
          </a:xfrm>
          <a:prstGeom prst="rect">
            <a:avLst/>
          </a:prstGeom>
        </p:spPr>
      </p:pic>
      <p:pic>
        <p:nvPicPr>
          <p:cNvPr id="9" name="Immagine 8" descr="Schermata 2016-09-01 alle 13.22.3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567" y="5771020"/>
            <a:ext cx="2637771" cy="747062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2596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6-09-01 alle 13.22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8" y="254976"/>
            <a:ext cx="8890264" cy="2693318"/>
          </a:xfrm>
          <a:prstGeom prst="rect">
            <a:avLst/>
          </a:prstGeom>
        </p:spPr>
      </p:pic>
      <p:pic>
        <p:nvPicPr>
          <p:cNvPr id="6" name="Immagine 5" descr="Schermata 2016-09-01 alle 13.22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28" y="1406845"/>
            <a:ext cx="2319121" cy="116755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Immagine 6" descr="Schermata 2016-09-01 alle 13.23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8" y="3211633"/>
            <a:ext cx="7243693" cy="1617881"/>
          </a:xfrm>
          <a:prstGeom prst="rect">
            <a:avLst/>
          </a:prstGeom>
        </p:spPr>
      </p:pic>
      <p:pic>
        <p:nvPicPr>
          <p:cNvPr id="8" name="Immagine 7" descr="Schermata 2016-09-01 alle 13.23.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8" y="5017071"/>
            <a:ext cx="8890264" cy="168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30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1 alle 13.23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" y="132321"/>
            <a:ext cx="8992030" cy="2085336"/>
          </a:xfrm>
          <a:prstGeom prst="rect">
            <a:avLst/>
          </a:prstGeom>
        </p:spPr>
      </p:pic>
      <p:pic>
        <p:nvPicPr>
          <p:cNvPr id="5" name="Immagine 4" descr="Schermata 2016-09-01 alle 13.23.5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55"/>
          <a:stretch/>
        </p:blipFill>
        <p:spPr>
          <a:xfrm>
            <a:off x="75985" y="2299180"/>
            <a:ext cx="5903801" cy="1530634"/>
          </a:xfrm>
          <a:prstGeom prst="rect">
            <a:avLst/>
          </a:prstGeom>
        </p:spPr>
      </p:pic>
      <p:pic>
        <p:nvPicPr>
          <p:cNvPr id="7" name="Immagine 6" descr="Schermata 2016-09-01 alle 13.23.5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1" b="2092"/>
          <a:stretch/>
        </p:blipFill>
        <p:spPr>
          <a:xfrm>
            <a:off x="3144032" y="3829814"/>
            <a:ext cx="5923984" cy="297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17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ESERCIZI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97608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245906"/>
            <a:ext cx="9000435" cy="1487103"/>
          </a:xfrm>
          <a:prstGeom prst="rect">
            <a:avLst/>
          </a:prstGeom>
        </p:spPr>
      </p:pic>
      <p:pic>
        <p:nvPicPr>
          <p:cNvPr id="5" name="Immagine 4" descr="Schermata 2016-09-03 alle 11.31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" y="1979091"/>
            <a:ext cx="9000435" cy="43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42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1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397566"/>
            <a:ext cx="8945217" cy="58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56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1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2" y="629588"/>
            <a:ext cx="8423689" cy="55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7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9-03 alle 11.32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" y="206751"/>
            <a:ext cx="8956261" cy="644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07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2261474" y="2888974"/>
            <a:ext cx="4738527" cy="1092752"/>
          </a:xfrm>
          <a:solidFill>
            <a:srgbClr val="FFFF00"/>
          </a:solidFill>
          <a:ln>
            <a:solidFill>
              <a:srgbClr val="0000FF"/>
            </a:solidFill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DERIVATA </a:t>
            </a:r>
            <a:r>
              <a:rPr lang="it-IT" sz="3200" dirty="0" smtClean="0">
                <a:solidFill>
                  <a:srgbClr val="3333CC"/>
                </a:solidFill>
                <a:latin typeface="Century Gothic"/>
                <a:cs typeface="Century Gothic"/>
              </a:rPr>
              <a:t>DELLA FUNZIONE INVERSA</a:t>
            </a:r>
            <a:endParaRPr lang="it-IT" sz="3200" dirty="0">
              <a:solidFill>
                <a:srgbClr val="3333CC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67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20979</TotalTime>
  <Words>524</Words>
  <Application>Microsoft Macintosh PowerPoint</Application>
  <PresentationFormat>Presentazione su schermo (4:3)</PresentationFormat>
  <Paragraphs>71</Paragraphs>
  <Slides>154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154</vt:i4>
      </vt:variant>
    </vt:vector>
  </HeadingPairs>
  <TitlesOfParts>
    <vt:vector size="156" baseType="lpstr">
      <vt:lpstr>Tema di Office</vt:lpstr>
      <vt:lpstr>Equation</vt:lpstr>
      <vt:lpstr>                                   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LA PARABOLA </dc:title>
  <dc:creator>vincenzo pappalardo</dc:creator>
  <cp:lastModifiedBy>vincenzo pappalardo</cp:lastModifiedBy>
  <cp:revision>958</cp:revision>
  <dcterms:created xsi:type="dcterms:W3CDTF">2014-08-21T10:26:13Z</dcterms:created>
  <dcterms:modified xsi:type="dcterms:W3CDTF">2016-09-03T10:31:28Z</dcterms:modified>
</cp:coreProperties>
</file>