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notesSlides/notesSlide1.xml" ContentType="application/vnd.openxmlformats-officedocument.presentationml.notesSlide+xml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909" r:id="rId3"/>
    <p:sldId id="912" r:id="rId4"/>
    <p:sldId id="910" r:id="rId5"/>
    <p:sldId id="913" r:id="rId6"/>
    <p:sldId id="914" r:id="rId7"/>
    <p:sldId id="915" r:id="rId8"/>
    <p:sldId id="916" r:id="rId9"/>
    <p:sldId id="917" r:id="rId10"/>
    <p:sldId id="918" r:id="rId11"/>
    <p:sldId id="919" r:id="rId12"/>
    <p:sldId id="920" r:id="rId13"/>
    <p:sldId id="922" r:id="rId14"/>
    <p:sldId id="921" r:id="rId15"/>
    <p:sldId id="923" r:id="rId16"/>
    <p:sldId id="924" r:id="rId17"/>
    <p:sldId id="925" r:id="rId18"/>
    <p:sldId id="926" r:id="rId19"/>
    <p:sldId id="927" r:id="rId20"/>
    <p:sldId id="928" r:id="rId21"/>
    <p:sldId id="929" r:id="rId22"/>
    <p:sldId id="930" r:id="rId23"/>
    <p:sldId id="931" r:id="rId24"/>
    <p:sldId id="932" r:id="rId25"/>
    <p:sldId id="933" r:id="rId26"/>
    <p:sldId id="934" r:id="rId27"/>
    <p:sldId id="935" r:id="rId28"/>
    <p:sldId id="936" r:id="rId29"/>
    <p:sldId id="937" r:id="rId30"/>
    <p:sldId id="938" r:id="rId31"/>
    <p:sldId id="939" r:id="rId32"/>
    <p:sldId id="940" r:id="rId33"/>
    <p:sldId id="941" r:id="rId34"/>
    <p:sldId id="942" r:id="rId35"/>
    <p:sldId id="943" r:id="rId36"/>
    <p:sldId id="944" r:id="rId37"/>
    <p:sldId id="945" r:id="rId38"/>
    <p:sldId id="946" r:id="rId39"/>
    <p:sldId id="947" r:id="rId40"/>
    <p:sldId id="948" r:id="rId41"/>
    <p:sldId id="949" r:id="rId42"/>
    <p:sldId id="950" r:id="rId43"/>
    <p:sldId id="951" r:id="rId44"/>
    <p:sldId id="952" r:id="rId45"/>
    <p:sldId id="953" r:id="rId46"/>
    <p:sldId id="861" r:id="rId47"/>
    <p:sldId id="954" r:id="rId48"/>
    <p:sldId id="955" r:id="rId49"/>
    <p:sldId id="956" r:id="rId50"/>
    <p:sldId id="957" r:id="rId51"/>
    <p:sldId id="958" r:id="rId52"/>
    <p:sldId id="959" r:id="rId53"/>
    <p:sldId id="960" r:id="rId54"/>
    <p:sldId id="961" r:id="rId55"/>
    <p:sldId id="962" r:id="rId56"/>
    <p:sldId id="963" r:id="rId57"/>
    <p:sldId id="964" r:id="rId58"/>
    <p:sldId id="965" r:id="rId59"/>
    <p:sldId id="966" r:id="rId60"/>
    <p:sldId id="967" r:id="rId61"/>
    <p:sldId id="968" r:id="rId62"/>
    <p:sldId id="969" r:id="rId63"/>
    <p:sldId id="970" r:id="rId64"/>
    <p:sldId id="971" r:id="rId65"/>
    <p:sldId id="972" r:id="rId66"/>
    <p:sldId id="973" r:id="rId67"/>
    <p:sldId id="974" r:id="rId6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DDFF"/>
    <a:srgbClr val="FC9ABD"/>
    <a:srgbClr val="D9C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21" d="100"/>
          <a:sy n="121" d="100"/>
        </p:scale>
        <p:origin x="-208" y="-112"/>
      </p:cViewPr>
      <p:guideLst>
        <p:guide orient="horz" pos="216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Relationship Id="rId2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Relationship Id="rId2" Type="http://schemas.openxmlformats.org/officeDocument/2006/relationships/image" Target="../media/image3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Relationship Id="rId2" Type="http://schemas.openxmlformats.org/officeDocument/2006/relationships/image" Target="../media/image3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1" Type="http://schemas.openxmlformats.org/officeDocument/2006/relationships/image" Target="../media/image53.emf"/><Relationship Id="rId2" Type="http://schemas.openxmlformats.org/officeDocument/2006/relationships/image" Target="../media/image5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Relationship Id="rId2" Type="http://schemas.openxmlformats.org/officeDocument/2006/relationships/image" Target="../media/image7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emf"/><Relationship Id="rId2" Type="http://schemas.openxmlformats.org/officeDocument/2006/relationships/image" Target="../media/image7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2C935-8240-AA45-912A-44F9827BEA59}" type="datetimeFigureOut">
              <a:rPr lang="it-IT" smtClean="0"/>
              <a:t>06/10/16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48BE0-F511-4B40-AE2E-5B8019E0DA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39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8BE0-F511-4B40-AE2E-5B8019E0DA69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322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8BE0-F511-4B40-AE2E-5B8019E0DA69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0001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52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24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170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43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4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69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3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07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17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628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12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0C051-FF9D-084D-BD01-B3F80B14A116}" type="datetimeFigureOut">
              <a:rPr lang="it-IT" smtClean="0"/>
              <a:pPr/>
              <a:t>06/10/16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94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oleObject" Target="../embeddings/oleObject5.bin"/><Relationship Id="rId7" Type="http://schemas.openxmlformats.org/officeDocument/2006/relationships/image" Target="../media/image32.e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3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oleObject" Target="../embeddings/oleObject7.bin"/><Relationship Id="rId6" Type="http://schemas.openxmlformats.org/officeDocument/2006/relationships/image" Target="../media/image37.e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38.emf"/><Relationship Id="rId9" Type="http://schemas.openxmlformats.org/officeDocument/2006/relationships/image" Target="../media/image41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2.bin"/><Relationship Id="rId12" Type="http://schemas.openxmlformats.org/officeDocument/2006/relationships/image" Target="../media/image56.emf"/><Relationship Id="rId13" Type="http://schemas.openxmlformats.org/officeDocument/2006/relationships/image" Target="../media/image59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oleObject" Target="../embeddings/oleObject9.bin"/><Relationship Id="rId6" Type="http://schemas.openxmlformats.org/officeDocument/2006/relationships/image" Target="../media/image53.e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54.e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55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69.e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70.emf"/><Relationship Id="rId7" Type="http://schemas.openxmlformats.org/officeDocument/2006/relationships/image" Target="../media/image71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4" Type="http://schemas.openxmlformats.org/officeDocument/2006/relationships/image" Target="../media/image77.emf"/><Relationship Id="rId5" Type="http://schemas.openxmlformats.org/officeDocument/2006/relationships/oleObject" Target="../embeddings/oleObject16.bin"/><Relationship Id="rId6" Type="http://schemas.openxmlformats.org/officeDocument/2006/relationships/image" Target="../media/image78.emf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png"/><Relationship Id="rId3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Relationship Id="rId3" Type="http://schemas.openxmlformats.org/officeDocument/2006/relationships/image" Target="../media/image11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png"/><Relationship Id="rId3" Type="http://schemas.openxmlformats.org/officeDocument/2006/relationships/image" Target="../media/image11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4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png"/><Relationship Id="rId3" Type="http://schemas.openxmlformats.org/officeDocument/2006/relationships/image" Target="../media/image12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png"/><Relationship Id="rId3" Type="http://schemas.openxmlformats.org/officeDocument/2006/relationships/image" Target="../media/image12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Relationship Id="rId3" Type="http://schemas.openxmlformats.org/officeDocument/2006/relationships/image" Target="../media/image12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4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png"/><Relationship Id="rId3" Type="http://schemas.openxmlformats.org/officeDocument/2006/relationships/image" Target="../media/image1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oleObject" Target="../embeddings/oleObject3.bin"/><Relationship Id="rId6" Type="http://schemas.openxmlformats.org/officeDocument/2006/relationships/image" Target="../media/image17.e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1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858000" y="6172200"/>
            <a:ext cx="2286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0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4691385" y="642979"/>
            <a:ext cx="4292562" cy="2173742"/>
          </a:xfrm>
          <a:solidFill>
            <a:srgbClr val="FF0000"/>
          </a:solidFill>
        </p:spPr>
        <p:txBody>
          <a:bodyPr/>
          <a:lstStyle/>
          <a:p>
            <a:pPr algn="ctr" eaLnBrk="1" hangingPunct="1"/>
            <a: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  <a:t>                                  </a:t>
            </a:r>
            <a:r>
              <a:rPr lang="it-IT" sz="3200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200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it-IT" sz="3200" dirty="0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379270" y="1446964"/>
            <a:ext cx="3600450" cy="588879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0" rIns="90000" bIns="0">
            <a:spAutoFit/>
          </a:bodyPr>
          <a:lstStyle/>
          <a:p>
            <a:pPr algn="ctr" defTabSz="449263" eaLnBrk="0" hangingPunct="0">
              <a:lnSpc>
                <a:spcPct val="140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 dirty="0">
                <a:solidFill>
                  <a:srgbClr val="3333CC"/>
                </a:solidFill>
                <a:latin typeface="Verdana" charset="0"/>
              </a:rPr>
              <a:t>DOCENTE: Vincenzo </a:t>
            </a:r>
            <a:r>
              <a:rPr lang="it-IT" sz="1400" dirty="0" smtClean="0">
                <a:solidFill>
                  <a:srgbClr val="3333CC"/>
                </a:solidFill>
                <a:latin typeface="Verdana" charset="0"/>
              </a:rPr>
              <a:t>Pappalardo</a:t>
            </a:r>
          </a:p>
          <a:p>
            <a:pPr algn="ctr" defTabSz="449263" eaLnBrk="0" hangingPunct="0">
              <a:lnSpc>
                <a:spcPct val="140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 dirty="0" smtClean="0">
                <a:solidFill>
                  <a:srgbClr val="3333CC"/>
                </a:solidFill>
                <a:latin typeface="Verdana" charset="0"/>
              </a:rPr>
              <a:t>MATERIA</a:t>
            </a:r>
            <a:r>
              <a:rPr lang="it-IT" sz="1400" dirty="0">
                <a:solidFill>
                  <a:srgbClr val="3333CC"/>
                </a:solidFill>
                <a:latin typeface="Verdana" charset="0"/>
              </a:rPr>
              <a:t>: Matematica</a:t>
            </a: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691385" y="559009"/>
            <a:ext cx="4292562" cy="2173742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it-IT" sz="4400" dirty="0" smtClean="0">
                <a:solidFill>
                  <a:srgbClr val="FFFF00"/>
                </a:solidFill>
              </a:rPr>
              <a:t>TEOREMI DEL CALCOLO DIFFERENZIALE</a:t>
            </a:r>
          </a:p>
        </p:txBody>
      </p:sp>
      <p:pic>
        <p:nvPicPr>
          <p:cNvPr id="2" name="Immagine 1" descr="rolle_640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389" y="3831138"/>
            <a:ext cx="4909221" cy="254723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54361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4 alle 23.54.3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0" r="1403" b="6289"/>
          <a:stretch/>
        </p:blipFill>
        <p:spPr>
          <a:xfrm>
            <a:off x="178420" y="204562"/>
            <a:ext cx="5132184" cy="2697464"/>
          </a:xfrm>
          <a:prstGeom prst="rect">
            <a:avLst/>
          </a:prstGeom>
        </p:spPr>
      </p:pic>
      <p:pic>
        <p:nvPicPr>
          <p:cNvPr id="7" name="Immagine 6" descr="Schermata 2016-10-04 alle 23.55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3265644"/>
            <a:ext cx="8965580" cy="10022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677938" y="430347"/>
            <a:ext cx="3117095" cy="185281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Diamo un’interpretazione geometrica del teorema.</a:t>
            </a:r>
            <a:endParaRPr lang="it-IT" sz="2400" dirty="0">
              <a:latin typeface="Century Gothic"/>
              <a:cs typeface="Century Gothic"/>
            </a:endParaRPr>
          </a:p>
        </p:txBody>
      </p:sp>
      <p:pic>
        <p:nvPicPr>
          <p:cNvPr id="9" name="Immagine 8" descr="Schermata 2016-10-04 alle 23.55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30" y="4592460"/>
            <a:ext cx="8167939" cy="1733926"/>
          </a:xfrm>
          <a:prstGeom prst="rect">
            <a:avLst/>
          </a:prstGeom>
        </p:spPr>
      </p:pic>
      <p:pic>
        <p:nvPicPr>
          <p:cNvPr id="11" name="Immagine 10" descr="Schermata 2016-10-04 alle 23.56.0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368" y="5350771"/>
            <a:ext cx="3034252" cy="97561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024102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4 alle 23.55.4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028"/>
          <a:stretch/>
        </p:blipFill>
        <p:spPr>
          <a:xfrm>
            <a:off x="149557" y="345056"/>
            <a:ext cx="8844885" cy="681574"/>
          </a:xfrm>
          <a:prstGeom prst="rect">
            <a:avLst/>
          </a:prstGeom>
        </p:spPr>
      </p:pic>
      <p:pic>
        <p:nvPicPr>
          <p:cNvPr id="5" name="Immagine 4" descr="Schermata 2016-10-04 alle 23.55.4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40774"/>
          <a:stretch/>
        </p:blipFill>
        <p:spPr>
          <a:xfrm>
            <a:off x="993114" y="1490468"/>
            <a:ext cx="7157771" cy="148615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40171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00.03.1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t="1414"/>
          <a:stretch/>
        </p:blipFill>
        <p:spPr>
          <a:xfrm>
            <a:off x="252087" y="2697541"/>
            <a:ext cx="8674792" cy="388554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17120" y="156682"/>
            <a:ext cx="8709759" cy="9664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Anche per il teorema di Lagrange valgono osservazioni analoghe a quelle del teorema di Rolle.</a:t>
            </a:r>
            <a:endParaRPr lang="it-IT" sz="2400" dirty="0">
              <a:latin typeface="Century Gothic"/>
              <a:cs typeface="Century Gothic"/>
            </a:endParaRPr>
          </a:p>
        </p:txBody>
      </p:sp>
      <p:pic>
        <p:nvPicPr>
          <p:cNvPr id="7" name="Immagine 6" descr="Schermata 2016-10-05 alle 00.03.2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89"/>
          <a:stretch/>
        </p:blipFill>
        <p:spPr>
          <a:xfrm>
            <a:off x="1188197" y="1510700"/>
            <a:ext cx="3083376" cy="912978"/>
          </a:xfrm>
          <a:prstGeom prst="rect">
            <a:avLst/>
          </a:prstGeom>
          <a:ln>
            <a:solidFill>
              <a:srgbClr val="0000FF"/>
            </a:solidFill>
          </a:ln>
        </p:spPr>
      </p:pic>
      <p:cxnSp>
        <p:nvCxnSpPr>
          <p:cNvPr id="9" name="Connettore 2 8"/>
          <p:cNvCxnSpPr/>
          <p:nvPr/>
        </p:nvCxnSpPr>
        <p:spPr>
          <a:xfrm flipH="1">
            <a:off x="1794690" y="2498112"/>
            <a:ext cx="692688" cy="95152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2487378" y="2498112"/>
            <a:ext cx="283372" cy="225669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487378" y="2498112"/>
            <a:ext cx="1060022" cy="87119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magine 13" descr="Schermata 2016-10-05 alle 00.03.2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4"/>
          <a:stretch/>
        </p:blipFill>
        <p:spPr>
          <a:xfrm>
            <a:off x="5836483" y="1379842"/>
            <a:ext cx="2642575" cy="1317699"/>
          </a:xfrm>
          <a:prstGeom prst="rect">
            <a:avLst/>
          </a:prstGeom>
          <a:ln>
            <a:solidFill>
              <a:srgbClr val="0000FF"/>
            </a:solidFill>
          </a:ln>
        </p:spPr>
      </p:pic>
      <p:cxnSp>
        <p:nvCxnSpPr>
          <p:cNvPr id="18" name="Connettore 2 17"/>
          <p:cNvCxnSpPr/>
          <p:nvPr/>
        </p:nvCxnSpPr>
        <p:spPr>
          <a:xfrm flipH="1">
            <a:off x="7525105" y="2697541"/>
            <a:ext cx="104953" cy="178436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916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00.11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262408"/>
            <a:ext cx="8976076" cy="588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66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00.03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3" y="204713"/>
            <a:ext cx="4966884" cy="62327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10-05 alle 00.13.0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" y="1076638"/>
            <a:ext cx="7955411" cy="373067"/>
          </a:xfrm>
          <a:prstGeom prst="rect">
            <a:avLst/>
          </a:prstGeom>
        </p:spPr>
      </p:pic>
      <p:pic>
        <p:nvPicPr>
          <p:cNvPr id="7" name="Immagine 6" descr="Schermata 2016-10-05 alle 00.13.1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" y="1685282"/>
            <a:ext cx="9039047" cy="2706837"/>
          </a:xfrm>
          <a:prstGeom prst="rect">
            <a:avLst/>
          </a:prstGeom>
        </p:spPr>
      </p:pic>
      <p:sp>
        <p:nvSpPr>
          <p:cNvPr id="8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4742811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9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4742811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1577724"/>
              </p:ext>
            </p:extLst>
          </p:nvPr>
        </p:nvGraphicFramePr>
        <p:xfrm>
          <a:off x="736600" y="5456238"/>
          <a:ext cx="30194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6" imgW="1625600" imgH="495300" progId="Equation.3">
                  <p:embed/>
                </p:oleObj>
              </mc:Choice>
              <mc:Fallback>
                <p:oleObj name="Equation" r:id="rId6" imgW="16256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5456238"/>
                        <a:ext cx="3019425" cy="10033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911896"/>
              </p:ext>
            </p:extLst>
          </p:nvPr>
        </p:nvGraphicFramePr>
        <p:xfrm>
          <a:off x="5986463" y="5621338"/>
          <a:ext cx="220980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8" imgW="1117600" imgH="241300" progId="Equation.3">
                  <p:embed/>
                </p:oleObj>
              </mc:Choice>
              <mc:Fallback>
                <p:oleObj name="Equation" r:id="rId8" imgW="1117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463" y="5621338"/>
                        <a:ext cx="2209800" cy="522287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ccia destra 11"/>
          <p:cNvSpPr/>
          <p:nvPr/>
        </p:nvSpPr>
        <p:spPr>
          <a:xfrm>
            <a:off x="4572000" y="5684249"/>
            <a:ext cx="788456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453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00.13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7" y="241413"/>
            <a:ext cx="8997066" cy="2034394"/>
          </a:xfrm>
          <a:prstGeom prst="rect">
            <a:avLst/>
          </a:prstGeom>
        </p:spPr>
      </p:pic>
      <p:pic>
        <p:nvPicPr>
          <p:cNvPr id="5" name="Immagine 4" descr="Schermata 2016-10-05 alle 00.14.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2883236"/>
            <a:ext cx="8986571" cy="1342728"/>
          </a:xfrm>
          <a:prstGeom prst="rect">
            <a:avLst/>
          </a:prstGeom>
        </p:spPr>
      </p:pic>
      <p:sp>
        <p:nvSpPr>
          <p:cNvPr id="6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4535484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7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4535484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588558"/>
              </p:ext>
            </p:extLst>
          </p:nvPr>
        </p:nvGraphicFramePr>
        <p:xfrm>
          <a:off x="347663" y="5248432"/>
          <a:ext cx="37973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Equation" r:id="rId5" imgW="2044700" imgH="495300" progId="Equation.3">
                  <p:embed/>
                </p:oleObj>
              </mc:Choice>
              <mc:Fallback>
                <p:oleObj name="Equation" r:id="rId5" imgW="20447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3" y="5248432"/>
                        <a:ext cx="3797300" cy="10033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2755092"/>
              </p:ext>
            </p:extLst>
          </p:nvPr>
        </p:nvGraphicFramePr>
        <p:xfrm>
          <a:off x="5597525" y="5413532"/>
          <a:ext cx="2989263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Equation" r:id="rId7" imgW="1511300" imgH="241300" progId="Equation.3">
                  <p:embed/>
                </p:oleObj>
              </mc:Choice>
              <mc:Fallback>
                <p:oleObj name="Equation" r:id="rId7" imgW="15113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5413532"/>
                        <a:ext cx="2989263" cy="522287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ccia destra 9"/>
          <p:cNvSpPr/>
          <p:nvPr/>
        </p:nvSpPr>
        <p:spPr>
          <a:xfrm>
            <a:off x="4572000" y="5476922"/>
            <a:ext cx="788456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 descr="Schermata 2016-10-05 alle 00.13.56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318" y="1875308"/>
            <a:ext cx="2478546" cy="341008"/>
          </a:xfrm>
          <a:prstGeom prst="rect">
            <a:avLst/>
          </a:prstGeom>
          <a:ln>
            <a:solidFill>
              <a:srgbClr val="0000FF"/>
            </a:solidFill>
          </a:ln>
        </p:spPr>
      </p:pic>
      <p:cxnSp>
        <p:nvCxnSpPr>
          <p:cNvPr id="13" name="Connettore 2 12"/>
          <p:cNvCxnSpPr/>
          <p:nvPr/>
        </p:nvCxnSpPr>
        <p:spPr>
          <a:xfrm flipH="1" flipV="1">
            <a:off x="3442447" y="1710892"/>
            <a:ext cx="2371930" cy="38836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428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00.14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" y="296580"/>
            <a:ext cx="8955085" cy="1824479"/>
          </a:xfrm>
          <a:prstGeom prst="rect">
            <a:avLst/>
          </a:prstGeom>
        </p:spPr>
      </p:pic>
      <p:pic>
        <p:nvPicPr>
          <p:cNvPr id="7" name="Immagine 6" descr="Schermata 2016-10-05 alle 00.14.5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19"/>
          <a:stretch/>
        </p:blipFill>
        <p:spPr>
          <a:xfrm>
            <a:off x="934078" y="2563036"/>
            <a:ext cx="2833721" cy="3969930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8" name="CasellaDiTesto 7"/>
          <p:cNvSpPr txBox="1"/>
          <p:nvPr/>
        </p:nvSpPr>
        <p:spPr>
          <a:xfrm>
            <a:off x="5321099" y="3694686"/>
            <a:ext cx="3117095" cy="14096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Se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f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’(x)=g’(x), allora le rette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r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ed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s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sono parallele.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0429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00.15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1" y="252023"/>
            <a:ext cx="3316504" cy="365297"/>
          </a:xfrm>
          <a:prstGeom prst="rect">
            <a:avLst/>
          </a:prstGeom>
        </p:spPr>
      </p:pic>
      <p:pic>
        <p:nvPicPr>
          <p:cNvPr id="5" name="Immagine 4" descr="Schermata 2016-10-05 alle 00.15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" y="755292"/>
            <a:ext cx="8934095" cy="2503157"/>
          </a:xfrm>
          <a:prstGeom prst="rect">
            <a:avLst/>
          </a:prstGeom>
        </p:spPr>
      </p:pic>
      <p:pic>
        <p:nvPicPr>
          <p:cNvPr id="6" name="Immagine 5" descr="Schermata 2016-10-05 alle 00.16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6"/>
          <a:stretch/>
        </p:blipFill>
        <p:spPr>
          <a:xfrm>
            <a:off x="104952" y="3484761"/>
            <a:ext cx="8859543" cy="1941810"/>
          </a:xfrm>
          <a:prstGeom prst="rect">
            <a:avLst/>
          </a:prstGeom>
        </p:spPr>
      </p:pic>
      <p:pic>
        <p:nvPicPr>
          <p:cNvPr id="7" name="Immagine 6" descr="Schermata 2016-10-05 alle 00.16.3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843" y="1500967"/>
            <a:ext cx="2732652" cy="163492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10-05 alle 00.16.4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528" y="4951775"/>
            <a:ext cx="2812257" cy="1743914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4019721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00.16.1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4"/>
          <a:stretch/>
        </p:blipFill>
        <p:spPr>
          <a:xfrm>
            <a:off x="142228" y="136451"/>
            <a:ext cx="8859543" cy="4884701"/>
          </a:xfrm>
          <a:prstGeom prst="rect">
            <a:avLst/>
          </a:prstGeom>
        </p:spPr>
      </p:pic>
      <p:pic>
        <p:nvPicPr>
          <p:cNvPr id="5" name="Immagine 4" descr="Schermata 2016-10-05 alle 00.16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548" y="4258634"/>
            <a:ext cx="3374509" cy="238084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964256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00.17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5" y="559170"/>
            <a:ext cx="8944590" cy="573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81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3 alle 22.42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1" y="191704"/>
            <a:ext cx="3685643" cy="33853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10-03 alle 22.42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5" y="797717"/>
            <a:ext cx="8956889" cy="3689558"/>
          </a:xfrm>
          <a:prstGeom prst="rect">
            <a:avLst/>
          </a:prstGeom>
        </p:spPr>
      </p:pic>
      <p:sp>
        <p:nvSpPr>
          <p:cNvPr id="6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4580812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7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4580812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444550"/>
              </p:ext>
            </p:extLst>
          </p:nvPr>
        </p:nvGraphicFramePr>
        <p:xfrm>
          <a:off x="535940" y="5146424"/>
          <a:ext cx="3557214" cy="1527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9" name="Equation" r:id="rId5" imgW="1841500" imgH="723900" progId="Equation.3">
                  <p:embed/>
                </p:oleObj>
              </mc:Choice>
              <mc:Fallback>
                <p:oleObj name="Equation" r:id="rId5" imgW="1841500" imgH="723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" y="5146424"/>
                        <a:ext cx="3557214" cy="152702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9753167"/>
              </p:ext>
            </p:extLst>
          </p:nvPr>
        </p:nvGraphicFramePr>
        <p:xfrm>
          <a:off x="5740910" y="5594511"/>
          <a:ext cx="2661728" cy="524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0" name="Equation" r:id="rId7" imgW="1346200" imgH="241300" progId="Equation.3">
                  <p:embed/>
                </p:oleObj>
              </mc:Choice>
              <mc:Fallback>
                <p:oleObj name="Equation" r:id="rId7" imgW="1346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910" y="5594511"/>
                        <a:ext cx="2661728" cy="52490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ccia destra 9"/>
          <p:cNvSpPr/>
          <p:nvPr/>
        </p:nvSpPr>
        <p:spPr>
          <a:xfrm>
            <a:off x="4425066" y="5594511"/>
            <a:ext cx="969500" cy="566649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1596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09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08" y="136069"/>
            <a:ext cx="4758290" cy="349964"/>
          </a:xfrm>
          <a:prstGeom prst="rect">
            <a:avLst/>
          </a:prstGeom>
        </p:spPr>
      </p:pic>
      <p:pic>
        <p:nvPicPr>
          <p:cNvPr id="5" name="Immagine 4" descr="Schermata 2016-10-05 alle 18.09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55" y="1729144"/>
            <a:ext cx="7489090" cy="414290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22008" y="622822"/>
            <a:ext cx="8897881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Riportiamo la definizione di funzione crescente e decrescente.</a:t>
            </a:r>
            <a:endParaRPr lang="it-IT" sz="2400" dirty="0">
              <a:latin typeface="Century Gothic"/>
              <a:cs typeface="Century Gothic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23059" y="6042248"/>
            <a:ext cx="8897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Vale il seguente teorema:</a:t>
            </a:r>
            <a:endParaRPr lang="it-IT" sz="24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49649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09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" y="132986"/>
            <a:ext cx="8934095" cy="2529582"/>
          </a:xfrm>
          <a:prstGeom prst="rect">
            <a:avLst/>
          </a:prstGeom>
        </p:spPr>
      </p:pic>
      <p:pic>
        <p:nvPicPr>
          <p:cNvPr id="5" name="Immagine 4" descr="Schermata 2016-10-05 alle 18.09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188" y="785704"/>
            <a:ext cx="2416534" cy="461666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6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3562941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1. 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7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34188" y="3562941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1. 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2227866"/>
              </p:ext>
            </p:extLst>
          </p:nvPr>
        </p:nvGraphicFramePr>
        <p:xfrm>
          <a:off x="595313" y="4087143"/>
          <a:ext cx="330200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4" name="Equation" r:id="rId5" imgW="1778000" imgH="431800" progId="Equation.3">
                  <p:embed/>
                </p:oleObj>
              </mc:Choice>
              <mc:Fallback>
                <p:oleObj name="Equation" r:id="rId5" imgW="1778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3" y="4087143"/>
                        <a:ext cx="3302000" cy="8747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502947"/>
              </p:ext>
            </p:extLst>
          </p:nvPr>
        </p:nvGraphicFramePr>
        <p:xfrm>
          <a:off x="5872163" y="4239845"/>
          <a:ext cx="2436812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5" name="Equation" r:id="rId7" imgW="1231900" imgH="203200" progId="Equation.3">
                  <p:embed/>
                </p:oleObj>
              </mc:Choice>
              <mc:Fallback>
                <p:oleObj name="Equation" r:id="rId7" imgW="12319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2163" y="4239845"/>
                        <a:ext cx="2436812" cy="4413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ccia destra 9"/>
          <p:cNvSpPr/>
          <p:nvPr/>
        </p:nvSpPr>
        <p:spPr>
          <a:xfrm>
            <a:off x="4469672" y="4214452"/>
            <a:ext cx="788456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5182945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>
                <a:solidFill>
                  <a:srgbClr val="3333CC"/>
                </a:solidFill>
                <a:latin typeface="Century Gothic"/>
                <a:cs typeface="Century Gothic"/>
              </a:rPr>
              <a:t>2</a:t>
            </a:r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. 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12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5182945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>
                <a:solidFill>
                  <a:srgbClr val="3333CC"/>
                </a:solidFill>
                <a:latin typeface="Century Gothic"/>
                <a:cs typeface="Century Gothic"/>
              </a:rPr>
              <a:t>2</a:t>
            </a:r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. 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8737821"/>
              </p:ext>
            </p:extLst>
          </p:nvPr>
        </p:nvGraphicFramePr>
        <p:xfrm>
          <a:off x="595313" y="5731204"/>
          <a:ext cx="330200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6" name="Equation" r:id="rId9" imgW="1778000" imgH="431800" progId="Equation.3">
                  <p:embed/>
                </p:oleObj>
              </mc:Choice>
              <mc:Fallback>
                <p:oleObj name="Equation" r:id="rId9" imgW="1778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3" y="5731204"/>
                        <a:ext cx="3302000" cy="8747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96819"/>
              </p:ext>
            </p:extLst>
          </p:nvPr>
        </p:nvGraphicFramePr>
        <p:xfrm>
          <a:off x="5721350" y="5873750"/>
          <a:ext cx="27384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7" name="Equation" r:id="rId11" imgW="1384300" imgH="203200" progId="Equation.3">
                  <p:embed/>
                </p:oleObj>
              </mc:Choice>
              <mc:Fallback>
                <p:oleObj name="Equation" r:id="rId11" imgW="13843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350" y="5873750"/>
                        <a:ext cx="2738438" cy="4413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ccia destra 14"/>
          <p:cNvSpPr/>
          <p:nvPr/>
        </p:nvSpPr>
        <p:spPr>
          <a:xfrm>
            <a:off x="4469672" y="5896262"/>
            <a:ext cx="788456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 descr="Schermata 2016-10-05 alle 18.09.55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15" y="2320462"/>
            <a:ext cx="2707025" cy="13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10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10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" y="167941"/>
            <a:ext cx="8955085" cy="4704155"/>
          </a:xfrm>
          <a:prstGeom prst="rect">
            <a:avLst/>
          </a:prstGeom>
        </p:spPr>
      </p:pic>
      <p:pic>
        <p:nvPicPr>
          <p:cNvPr id="5" name="Immagine 4" descr="Schermata 2016-10-05 alle 18.10.2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18" y="5220359"/>
            <a:ext cx="3132590" cy="1298190"/>
          </a:xfrm>
          <a:prstGeom prst="rect">
            <a:avLst/>
          </a:prstGeom>
          <a:ln>
            <a:solidFill>
              <a:srgbClr val="0000FF"/>
            </a:solidFill>
          </a:ln>
        </p:spPr>
      </p:pic>
      <p:cxnSp>
        <p:nvCxnSpPr>
          <p:cNvPr id="7" name="Connettore 2 6"/>
          <p:cNvCxnSpPr/>
          <p:nvPr/>
        </p:nvCxnSpPr>
        <p:spPr>
          <a:xfrm>
            <a:off x="3033132" y="1105822"/>
            <a:ext cx="3809781" cy="4114537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106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94884" y="192094"/>
            <a:ext cx="8354232" cy="192668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000" b="1" dirty="0" smtClean="0">
                <a:solidFill>
                  <a:srgbClr val="FF0000"/>
                </a:solidFill>
                <a:latin typeface="Verdana"/>
                <a:cs typeface="Verdana"/>
              </a:rPr>
              <a:t>IMPORTANTE</a:t>
            </a:r>
            <a:endParaRPr lang="it-IT" sz="2400" dirty="0">
              <a:solidFill>
                <a:srgbClr val="FF0000"/>
              </a:solidFill>
              <a:latin typeface="Century Gothic"/>
              <a:cs typeface="Century Gothic"/>
            </a:endParaRPr>
          </a:p>
          <a:p>
            <a:pPr algn="just">
              <a:lnSpc>
                <a:spcPct val="120000"/>
              </a:lnSpc>
            </a:pPr>
            <a:endParaRPr lang="it-IT" sz="800" dirty="0" smtClean="0">
              <a:latin typeface="Century Gothic"/>
              <a:cs typeface="Century Gothic"/>
            </a:endParaRPr>
          </a:p>
          <a:p>
            <a:pPr algn="ctr">
              <a:lnSpc>
                <a:spcPct val="120000"/>
              </a:lnSpc>
            </a:pPr>
            <a:r>
              <a:rPr lang="it-IT" sz="2400" dirty="0">
                <a:solidFill>
                  <a:srgbClr val="0000FF"/>
                </a:solidFill>
                <a:latin typeface="Century Gothic"/>
                <a:cs typeface="Century Gothic"/>
              </a:rPr>
              <a:t>Q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uesto </a:t>
            </a:r>
            <a:r>
              <a:rPr lang="it-IT" sz="2400" dirty="0">
                <a:solidFill>
                  <a:srgbClr val="0000FF"/>
                </a:solidFill>
                <a:latin typeface="Century Gothic"/>
                <a:cs typeface="Century Gothic"/>
              </a:rPr>
              <a:t>teorema consente di determinare gli 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intervalli in cui una funzione è crescente o decrescente attraverso lo studio del segno della sua derivata prima. 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7" name="Immagine 6" descr="Schermata 2016-10-05 alle 18.11.1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96"/>
          <a:stretch/>
        </p:blipFill>
        <p:spPr>
          <a:xfrm>
            <a:off x="110200" y="2454684"/>
            <a:ext cx="8934095" cy="2268638"/>
          </a:xfrm>
          <a:prstGeom prst="rect">
            <a:avLst/>
          </a:prstGeom>
        </p:spPr>
      </p:pic>
      <p:pic>
        <p:nvPicPr>
          <p:cNvPr id="8" name="Immagine 7" descr="Schermata 2016-10-05 alle 18.11.2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39264"/>
          <a:stretch/>
        </p:blipFill>
        <p:spPr>
          <a:xfrm>
            <a:off x="2250856" y="4838781"/>
            <a:ext cx="4642287" cy="183610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117685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11.1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26" r="15179"/>
          <a:stretch/>
        </p:blipFill>
        <p:spPr>
          <a:xfrm>
            <a:off x="279436" y="220421"/>
            <a:ext cx="8585127" cy="2344073"/>
          </a:xfrm>
          <a:prstGeom prst="rect">
            <a:avLst/>
          </a:prstGeom>
        </p:spPr>
      </p:pic>
      <p:pic>
        <p:nvPicPr>
          <p:cNvPr id="5" name="Immagine 4" descr="Schermata 2016-10-05 alle 18.11.2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19" r="1406" b="51349"/>
          <a:stretch/>
        </p:blipFill>
        <p:spPr>
          <a:xfrm>
            <a:off x="1539609" y="2690468"/>
            <a:ext cx="6064782" cy="203658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10-05 alle 18.11.2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7" t="49666" r="1957"/>
          <a:stretch/>
        </p:blipFill>
        <p:spPr>
          <a:xfrm>
            <a:off x="4140104" y="4961221"/>
            <a:ext cx="4824971" cy="169230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4251665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11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2" y="177185"/>
            <a:ext cx="7559215" cy="435930"/>
          </a:xfrm>
          <a:prstGeom prst="rect">
            <a:avLst/>
          </a:prstGeom>
        </p:spPr>
      </p:pic>
      <p:pic>
        <p:nvPicPr>
          <p:cNvPr id="5" name="Immagine 4" descr="Schermata 2016-10-05 alle 18.11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83" y="834878"/>
            <a:ext cx="8795034" cy="1795554"/>
          </a:xfrm>
          <a:prstGeom prst="rect">
            <a:avLst/>
          </a:prstGeom>
        </p:spPr>
      </p:pic>
      <p:pic>
        <p:nvPicPr>
          <p:cNvPr id="7" name="Immagine 6" descr="Schermata 2016-10-05 alle 18.45.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963" y="3059279"/>
            <a:ext cx="3996546" cy="163394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31595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46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5" y="204611"/>
            <a:ext cx="4985251" cy="38348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10-05 alle 18.47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" y="943024"/>
            <a:ext cx="8955085" cy="484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3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206523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206523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000609"/>
              </p:ext>
            </p:extLst>
          </p:nvPr>
        </p:nvGraphicFramePr>
        <p:xfrm>
          <a:off x="181152" y="847655"/>
          <a:ext cx="3962400" cy="154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Equation" r:id="rId3" imgW="2133600" imgH="762000" progId="Equation.3">
                  <p:embed/>
                </p:oleObj>
              </mc:Choice>
              <mc:Fallback>
                <p:oleObj name="Equation" r:id="rId3" imgW="2133600" imgH="762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152" y="847655"/>
                        <a:ext cx="3962400" cy="15446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683424"/>
              </p:ext>
            </p:extLst>
          </p:nvPr>
        </p:nvGraphicFramePr>
        <p:xfrm>
          <a:off x="4984837" y="1062838"/>
          <a:ext cx="39433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Equation" r:id="rId5" imgW="1993900" imgH="431800" progId="Equation.3">
                  <p:embed/>
                </p:oleObj>
              </mc:Choice>
              <mc:Fallback>
                <p:oleObj name="Equation" r:id="rId5" imgW="1993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837" y="1062838"/>
                        <a:ext cx="3943350" cy="9350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ccia destra 7"/>
          <p:cNvSpPr/>
          <p:nvPr/>
        </p:nvSpPr>
        <p:spPr>
          <a:xfrm>
            <a:off x="4332819" y="1284301"/>
            <a:ext cx="568470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 descr="Schermata 2016-10-05 alle 18.55.19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2" y="2728174"/>
            <a:ext cx="8941855" cy="386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49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55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318358"/>
            <a:ext cx="8976076" cy="60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35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56.0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51"/>
          <a:stretch/>
        </p:blipFill>
        <p:spPr>
          <a:xfrm>
            <a:off x="288620" y="146948"/>
            <a:ext cx="8566760" cy="1354019"/>
          </a:xfrm>
          <a:prstGeom prst="rect">
            <a:avLst/>
          </a:prstGeom>
        </p:spPr>
      </p:pic>
      <p:pic>
        <p:nvPicPr>
          <p:cNvPr id="5" name="Immagine 4" descr="Schermata 2016-10-05 alle 18.56.0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" t="63137"/>
          <a:stretch/>
        </p:blipFill>
        <p:spPr>
          <a:xfrm>
            <a:off x="125943" y="2151735"/>
            <a:ext cx="6974104" cy="744168"/>
          </a:xfrm>
          <a:prstGeom prst="rect">
            <a:avLst/>
          </a:prstGeom>
        </p:spPr>
      </p:pic>
      <p:pic>
        <p:nvPicPr>
          <p:cNvPr id="6" name="Immagine 5" descr="Schermata 2016-10-05 alle 18.56.37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t="1" b="49643"/>
          <a:stretch/>
        </p:blipFill>
        <p:spPr>
          <a:xfrm>
            <a:off x="125943" y="3217714"/>
            <a:ext cx="8899985" cy="307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01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3 alle 22.43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5" y="214978"/>
            <a:ext cx="8956890" cy="1767910"/>
          </a:xfrm>
          <a:prstGeom prst="rect">
            <a:avLst/>
          </a:prstGeom>
        </p:spPr>
      </p:pic>
      <p:pic>
        <p:nvPicPr>
          <p:cNvPr id="5" name="Immagine 4" descr="Schermata 2016-10-03 alle 22.44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491" y="1280135"/>
            <a:ext cx="2786497" cy="140550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10-03 alle 22.43.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6" y="2926395"/>
            <a:ext cx="8847510" cy="1321856"/>
          </a:xfrm>
          <a:prstGeom prst="rect">
            <a:avLst/>
          </a:prstGeom>
        </p:spPr>
      </p:pic>
      <p:pic>
        <p:nvPicPr>
          <p:cNvPr id="7" name="Immagine 6" descr="Schermata 2016-10-03 alle 22.43.5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5" y="4551277"/>
            <a:ext cx="8847511" cy="213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85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8.56.3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" t="51792" r="9440"/>
          <a:stretch/>
        </p:blipFill>
        <p:spPr>
          <a:xfrm>
            <a:off x="181844" y="1752421"/>
            <a:ext cx="8780311" cy="322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11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chermata 2016-10-05 alle 19.39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55" y="230992"/>
            <a:ext cx="5974430" cy="362665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8" name="CasellaDiTesto 7"/>
          <p:cNvSpPr txBox="1"/>
          <p:nvPr/>
        </p:nvSpPr>
        <p:spPr>
          <a:xfrm>
            <a:off x="1154479" y="1419839"/>
            <a:ext cx="7094144" cy="3891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000" b="1" dirty="0" smtClean="0">
                <a:solidFill>
                  <a:srgbClr val="FF0000"/>
                </a:solidFill>
                <a:latin typeface="Verdana"/>
                <a:cs typeface="Verdana"/>
              </a:rPr>
              <a:t>IMPORTANTE</a:t>
            </a:r>
            <a:endParaRPr lang="it-IT" sz="2400" dirty="0">
              <a:solidFill>
                <a:srgbClr val="FF0000"/>
              </a:solidFill>
              <a:latin typeface="Century Gothic"/>
              <a:cs typeface="Century Gothic"/>
            </a:endParaRPr>
          </a:p>
          <a:p>
            <a:pPr algn="just">
              <a:lnSpc>
                <a:spcPct val="120000"/>
              </a:lnSpc>
            </a:pPr>
            <a:endParaRPr lang="it-IT" sz="800" dirty="0" smtClean="0">
              <a:latin typeface="Century Gothic"/>
              <a:cs typeface="Century Gothic"/>
            </a:endParaRPr>
          </a:p>
          <a:p>
            <a:pPr algn="ctr">
              <a:lnSpc>
                <a:spcPct val="120000"/>
              </a:lnSpc>
            </a:pPr>
            <a:r>
              <a:rPr lang="it-IT" sz="2800" dirty="0">
                <a:solidFill>
                  <a:srgbClr val="0000FF"/>
                </a:solidFill>
                <a:latin typeface="Century Gothic"/>
                <a:cs typeface="Century Gothic"/>
              </a:rPr>
              <a:t>Questo teorema permette di calcolare limiti di quozienti di funzioni nelle forme indeterminate 0/0 e ∞/∞. La regola si può estendere per cercare di calcolare limiti di funzioni appartenenti ad altre forme indeterminate</a:t>
            </a:r>
            <a:r>
              <a:rPr lang="it-IT" sz="2800" dirty="0" smtClean="0">
                <a:solidFill>
                  <a:srgbClr val="0000FF"/>
                </a:solidFill>
                <a:latin typeface="Century Gothic"/>
                <a:cs typeface="Century Gothic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it-IT" sz="10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39453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9.39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7" y="832387"/>
            <a:ext cx="8997066" cy="506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03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206523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206523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019325"/>
              </p:ext>
            </p:extLst>
          </p:nvPr>
        </p:nvGraphicFramePr>
        <p:xfrm>
          <a:off x="601390" y="917689"/>
          <a:ext cx="3250372" cy="3036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Equation" r:id="rId3" imgW="1676400" imgH="1435100" progId="Equation.3">
                  <p:embed/>
                </p:oleObj>
              </mc:Choice>
              <mc:Fallback>
                <p:oleObj name="Equation" r:id="rId3" imgW="1676400" imgH="143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390" y="917689"/>
                        <a:ext cx="3250372" cy="303655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488927"/>
              </p:ext>
            </p:extLst>
          </p:nvPr>
        </p:nvGraphicFramePr>
        <p:xfrm>
          <a:off x="5655823" y="1300150"/>
          <a:ext cx="2833688" cy="186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Equation" r:id="rId5" imgW="1435100" imgH="863600" progId="Equation.3">
                  <p:embed/>
                </p:oleObj>
              </mc:Choice>
              <mc:Fallback>
                <p:oleObj name="Equation" r:id="rId5" imgW="1435100" imgH="86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5823" y="1300150"/>
                        <a:ext cx="2833688" cy="186848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ccia destra 7"/>
          <p:cNvSpPr/>
          <p:nvPr/>
        </p:nvSpPr>
        <p:spPr>
          <a:xfrm>
            <a:off x="4328210" y="1903581"/>
            <a:ext cx="886401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 descr="Schermata 2016-10-05 alle 20.16.18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7" y="4402650"/>
            <a:ext cx="8997066" cy="2056247"/>
          </a:xfrm>
          <a:prstGeom prst="rect">
            <a:avLst/>
          </a:prstGeom>
        </p:spPr>
      </p:pic>
      <p:pic>
        <p:nvPicPr>
          <p:cNvPr id="12" name="Immagine 11" descr="Schermata 2016-10-05 alle 20.16.49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271" y="5614404"/>
            <a:ext cx="3123152" cy="101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57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0.17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8" y="788666"/>
            <a:ext cx="8908903" cy="51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24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9.35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" y="265119"/>
            <a:ext cx="8934095" cy="31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19.35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" y="294210"/>
            <a:ext cx="8934095" cy="258372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10-05 alle 19.36.0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57" b="88669"/>
          <a:stretch/>
        </p:blipFill>
        <p:spPr>
          <a:xfrm>
            <a:off x="104952" y="4058254"/>
            <a:ext cx="8806293" cy="369001"/>
          </a:xfrm>
          <a:prstGeom prst="rect">
            <a:avLst/>
          </a:prstGeom>
        </p:spPr>
      </p:pic>
      <p:pic>
        <p:nvPicPr>
          <p:cNvPr id="6" name="Immagine 5" descr="Schermata 2016-10-05 alle 19.36.0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t="53146" r="53974" b="17667"/>
          <a:stretch/>
        </p:blipFill>
        <p:spPr>
          <a:xfrm>
            <a:off x="2445374" y="4797593"/>
            <a:ext cx="4253252" cy="100251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10-05 alle 19.36.0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04" r="54215"/>
          <a:stretch/>
        </p:blipFill>
        <p:spPr>
          <a:xfrm>
            <a:off x="104952" y="6127716"/>
            <a:ext cx="5211671" cy="405257"/>
          </a:xfrm>
          <a:prstGeom prst="rect">
            <a:avLst/>
          </a:prstGeom>
        </p:spPr>
      </p:pic>
      <p:pic>
        <p:nvPicPr>
          <p:cNvPr id="12" name="Immagine 11" descr="Schermata 2016-10-05 alle 20.22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" y="3014684"/>
            <a:ext cx="8934095" cy="701631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88838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19.36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0" y="379247"/>
            <a:ext cx="8944590" cy="3432408"/>
          </a:xfrm>
          <a:prstGeom prst="rect">
            <a:avLst/>
          </a:prstGeom>
        </p:spPr>
      </p:pic>
      <p:pic>
        <p:nvPicPr>
          <p:cNvPr id="7" name="Immagine 6" descr="Schermata 2016-10-05 alle 19.36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" y="4683621"/>
            <a:ext cx="8934095" cy="159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47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19.37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1" y="273557"/>
            <a:ext cx="8991818" cy="6290346"/>
          </a:xfrm>
          <a:prstGeom prst="rect">
            <a:avLst/>
          </a:prstGeom>
        </p:spPr>
      </p:pic>
      <p:pic>
        <p:nvPicPr>
          <p:cNvPr id="6" name="Immagine 5" descr="Schermata 2016-10-05 alle 19.37.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882" y="4543920"/>
            <a:ext cx="2682520" cy="1218531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527496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19.37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" y="1576821"/>
            <a:ext cx="8955085" cy="357735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479832" y="556302"/>
            <a:ext cx="2165827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OSSERVAZIONE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60872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chermata 2016-10-03 alle 22.44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23"/>
          <a:stretch/>
        </p:blipFill>
        <p:spPr>
          <a:xfrm>
            <a:off x="148245" y="225099"/>
            <a:ext cx="8847510" cy="1962124"/>
          </a:xfrm>
          <a:prstGeom prst="rect">
            <a:avLst/>
          </a:prstGeom>
        </p:spPr>
      </p:pic>
      <p:pic>
        <p:nvPicPr>
          <p:cNvPr id="7" name="Immagine 6" descr="Schermata 2016-10-03 alle 22.44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77" b="41723"/>
          <a:stretch/>
        </p:blipFill>
        <p:spPr>
          <a:xfrm>
            <a:off x="114137" y="2504147"/>
            <a:ext cx="8881618" cy="1165913"/>
          </a:xfrm>
          <a:prstGeom prst="rect">
            <a:avLst/>
          </a:prstGeom>
        </p:spPr>
      </p:pic>
      <p:pic>
        <p:nvPicPr>
          <p:cNvPr id="8" name="Immagine 7" descr="Schermata 2016-10-03 alle 22.44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877" y="965861"/>
            <a:ext cx="2385049" cy="153828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10-03 alle 22.44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76" b="14812"/>
          <a:stretch/>
        </p:blipFill>
        <p:spPr>
          <a:xfrm>
            <a:off x="114137" y="3964596"/>
            <a:ext cx="8881618" cy="1427494"/>
          </a:xfrm>
          <a:prstGeom prst="rect">
            <a:avLst/>
          </a:prstGeom>
        </p:spPr>
      </p:pic>
      <p:pic>
        <p:nvPicPr>
          <p:cNvPr id="10" name="Immagine 9" descr="Schermata 2016-10-03 alle 22.45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263" y="4768999"/>
            <a:ext cx="2563468" cy="52862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1" name="Immagine 10" descr="Schermata 2016-10-03 alle 22.44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57"/>
          <a:stretch/>
        </p:blipFill>
        <p:spPr>
          <a:xfrm>
            <a:off x="114137" y="5627828"/>
            <a:ext cx="8881618" cy="69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43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458186" y="157270"/>
            <a:ext cx="6227627" cy="831510"/>
          </a:xfrm>
          <a:prstGeom prst="rect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2200" dirty="0" smtClean="0">
                <a:solidFill>
                  <a:srgbClr val="0000FF"/>
                </a:solidFill>
              </a:rPr>
              <a:t>APPLICAZIONE DEL TEOREMA DI DE L’HOSPITAL AD ALTRE FORME INDETERMINATE</a:t>
            </a:r>
            <a:endParaRPr lang="it-IT" sz="2200" dirty="0">
              <a:solidFill>
                <a:srgbClr val="0000FF"/>
              </a:solidFill>
            </a:endParaRPr>
          </a:p>
        </p:txBody>
      </p:sp>
      <p:pic>
        <p:nvPicPr>
          <p:cNvPr id="7" name="Immagine 6" descr="Schermata 2016-10-05 alle 23.30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96" y="1359145"/>
            <a:ext cx="3883248" cy="44215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</p:pic>
      <p:pic>
        <p:nvPicPr>
          <p:cNvPr id="10" name="Immagine 9" descr="Senza tito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68364"/>
            <a:ext cx="8991600" cy="482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70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23.30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1463399"/>
            <a:ext cx="8965580" cy="380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52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30.4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98" b="76173"/>
          <a:stretch/>
        </p:blipFill>
        <p:spPr>
          <a:xfrm>
            <a:off x="167924" y="188932"/>
            <a:ext cx="4528537" cy="39885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10-05 alle 23.30.4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7"/>
          <a:stretch/>
        </p:blipFill>
        <p:spPr>
          <a:xfrm>
            <a:off x="83962" y="871191"/>
            <a:ext cx="8976076" cy="1020585"/>
          </a:xfrm>
          <a:prstGeom prst="rect">
            <a:avLst/>
          </a:prstGeom>
        </p:spPr>
      </p:pic>
      <p:pic>
        <p:nvPicPr>
          <p:cNvPr id="6" name="Immagine 5" descr="Schermata 2016-10-05 alle 23.30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2035829"/>
            <a:ext cx="8976076" cy="460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29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31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0" y="193194"/>
            <a:ext cx="4796335" cy="39969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10-05 alle 23.31.3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08"/>
          <a:stretch/>
        </p:blipFill>
        <p:spPr>
          <a:xfrm>
            <a:off x="78715" y="803146"/>
            <a:ext cx="8986570" cy="1621492"/>
          </a:xfrm>
          <a:prstGeom prst="rect">
            <a:avLst/>
          </a:prstGeom>
        </p:spPr>
      </p:pic>
      <p:pic>
        <p:nvPicPr>
          <p:cNvPr id="9" name="Immagine 8" descr="Schermata 2016-10-05 alle 23.31.3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2" r="39913" b="44259"/>
          <a:stretch/>
        </p:blipFill>
        <p:spPr>
          <a:xfrm>
            <a:off x="3652352" y="2015283"/>
            <a:ext cx="5289614" cy="1753548"/>
          </a:xfrm>
          <a:prstGeom prst="rect">
            <a:avLst/>
          </a:prstGeom>
        </p:spPr>
      </p:pic>
      <p:pic>
        <p:nvPicPr>
          <p:cNvPr id="10" name="Immagine 9" descr="Schermata 2016-10-05 alle 23.31.3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55"/>
          <a:stretch/>
        </p:blipFill>
        <p:spPr>
          <a:xfrm>
            <a:off x="78715" y="3842305"/>
            <a:ext cx="8986570" cy="276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06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31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5" y="794414"/>
            <a:ext cx="8944590" cy="5142171"/>
          </a:xfrm>
          <a:prstGeom prst="rect">
            <a:avLst/>
          </a:prstGeom>
        </p:spPr>
      </p:pic>
      <p:pic>
        <p:nvPicPr>
          <p:cNvPr id="5" name="Immagine 4" descr="Schermata 2016-10-05 alle 23.32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40" y="4729009"/>
            <a:ext cx="2825230" cy="88512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572192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46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78" y="184944"/>
            <a:ext cx="3806556" cy="465634"/>
          </a:xfrm>
          <a:prstGeom prst="rect">
            <a:avLst/>
          </a:prstGeom>
        </p:spPr>
      </p:pic>
      <p:pic>
        <p:nvPicPr>
          <p:cNvPr id="5" name="Immagine 4" descr="Schermata 2016-10-05 alle 23.46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18"/>
          <a:stretch/>
        </p:blipFill>
        <p:spPr>
          <a:xfrm>
            <a:off x="73466" y="1130719"/>
            <a:ext cx="8997066" cy="994281"/>
          </a:xfrm>
          <a:prstGeom prst="rect">
            <a:avLst/>
          </a:prstGeom>
        </p:spPr>
      </p:pic>
      <p:pic>
        <p:nvPicPr>
          <p:cNvPr id="6" name="Immagine 5" descr="Schermata 2016-10-05 alle 23.46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0" b="47841"/>
          <a:stretch/>
        </p:blipFill>
        <p:spPr>
          <a:xfrm>
            <a:off x="73466" y="2446343"/>
            <a:ext cx="8997067" cy="919157"/>
          </a:xfrm>
          <a:prstGeom prst="rect">
            <a:avLst/>
          </a:prstGeom>
        </p:spPr>
      </p:pic>
      <p:pic>
        <p:nvPicPr>
          <p:cNvPr id="7" name="Immagine 6" descr="Schermata 2016-10-05 alle 23.46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8" r="9785"/>
          <a:stretch/>
        </p:blipFill>
        <p:spPr>
          <a:xfrm>
            <a:off x="110213" y="3967591"/>
            <a:ext cx="8923573" cy="194468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025556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02622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63092"/>
            <a:ext cx="8961120" cy="500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04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23.50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1078513"/>
            <a:ext cx="8965580" cy="45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03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" y="369316"/>
            <a:ext cx="9009888" cy="599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08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3 alle 22.45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5" y="168421"/>
            <a:ext cx="8944590" cy="1374889"/>
          </a:xfrm>
          <a:prstGeom prst="rect">
            <a:avLst/>
          </a:prstGeom>
        </p:spPr>
      </p:pic>
      <p:pic>
        <p:nvPicPr>
          <p:cNvPr id="5" name="Immagine 4" descr="Schermata 2016-10-03 alle 22.45.4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1091"/>
          <a:stretch/>
        </p:blipFill>
        <p:spPr>
          <a:xfrm>
            <a:off x="186290" y="2540455"/>
            <a:ext cx="8771419" cy="4041169"/>
          </a:xfrm>
          <a:prstGeom prst="rect">
            <a:avLst/>
          </a:prstGeom>
        </p:spPr>
      </p:pic>
      <p:pic>
        <p:nvPicPr>
          <p:cNvPr id="6" name="Immagine 5" descr="Schermata 2016-10-03 alle 22.46.0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06"/>
          <a:stretch/>
        </p:blipFill>
        <p:spPr>
          <a:xfrm>
            <a:off x="1442661" y="1581944"/>
            <a:ext cx="2121794" cy="105261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10-03 alle 22.46.0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22"/>
          <a:stretch/>
        </p:blipFill>
        <p:spPr>
          <a:xfrm>
            <a:off x="3708358" y="1836847"/>
            <a:ext cx="2189981" cy="843793"/>
          </a:xfrm>
          <a:prstGeom prst="rect">
            <a:avLst/>
          </a:prstGeom>
          <a:ln>
            <a:solidFill>
              <a:srgbClr val="0000FF"/>
            </a:solidFill>
          </a:ln>
        </p:spPr>
      </p:pic>
      <p:cxnSp>
        <p:nvCxnSpPr>
          <p:cNvPr id="24" name="Connettore 2 23"/>
          <p:cNvCxnSpPr/>
          <p:nvPr/>
        </p:nvCxnSpPr>
        <p:spPr>
          <a:xfrm flipH="1">
            <a:off x="2256482" y="2760519"/>
            <a:ext cx="1689738" cy="28339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3564455" y="2760519"/>
            <a:ext cx="381765" cy="44084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flipH="1">
            <a:off x="3127589" y="2760519"/>
            <a:ext cx="818631" cy="180535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3946220" y="2760519"/>
            <a:ext cx="157429" cy="132253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698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168148"/>
            <a:ext cx="8869680" cy="639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7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" y="195001"/>
            <a:ext cx="8759952" cy="648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1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2.1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26"/>
          <a:stretch/>
        </p:blipFill>
        <p:spPr>
          <a:xfrm>
            <a:off x="1212203" y="241415"/>
            <a:ext cx="6719594" cy="1857840"/>
          </a:xfrm>
          <a:prstGeom prst="rect">
            <a:avLst/>
          </a:prstGeom>
        </p:spPr>
      </p:pic>
      <p:pic>
        <p:nvPicPr>
          <p:cNvPr id="3" name="Immagine 2" descr="Schermata 2016-10-05 alle 23.52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2834189"/>
            <a:ext cx="8976076" cy="219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2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52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4" y="1408735"/>
            <a:ext cx="8986571" cy="335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29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3.0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9"/>
          <a:stretch/>
        </p:blipFill>
        <p:spPr>
          <a:xfrm>
            <a:off x="945885" y="279831"/>
            <a:ext cx="7252229" cy="2491925"/>
          </a:xfrm>
          <a:prstGeom prst="rect">
            <a:avLst/>
          </a:prstGeom>
        </p:spPr>
      </p:pic>
      <p:pic>
        <p:nvPicPr>
          <p:cNvPr id="3" name="Immagine 2" descr="Schermata 2016-10-05 alle 23.53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" y="2952694"/>
            <a:ext cx="8955085" cy="36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81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3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5" y="340018"/>
            <a:ext cx="8944590" cy="61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37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4.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90"/>
          <a:stretch/>
        </p:blipFill>
        <p:spPr>
          <a:xfrm>
            <a:off x="178420" y="238114"/>
            <a:ext cx="8795032" cy="570100"/>
          </a:xfrm>
          <a:prstGeom prst="rect">
            <a:avLst/>
          </a:prstGeom>
        </p:spPr>
      </p:pic>
      <p:pic>
        <p:nvPicPr>
          <p:cNvPr id="4" name="Immagine 3" descr="Schermata 2016-10-05 alle 23.54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84" y="2006748"/>
            <a:ext cx="8795032" cy="4620056"/>
          </a:xfrm>
          <a:prstGeom prst="rect">
            <a:avLst/>
          </a:prstGeom>
        </p:spPr>
      </p:pic>
      <p:pic>
        <p:nvPicPr>
          <p:cNvPr id="5" name="Immagine 4" descr="Schermata 2016-10-05 alle 23.54.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83" r="83931" b="17103"/>
          <a:stretch/>
        </p:blipFill>
        <p:spPr>
          <a:xfrm>
            <a:off x="3501483" y="1060723"/>
            <a:ext cx="2141034" cy="73413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625982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4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6" y="1131112"/>
            <a:ext cx="9012808" cy="3936258"/>
          </a:xfrm>
          <a:prstGeom prst="rect">
            <a:avLst/>
          </a:prstGeom>
        </p:spPr>
      </p:pic>
      <p:pic>
        <p:nvPicPr>
          <p:cNvPr id="4" name="Immagine 3" descr="Schermata 2016-10-05 alle 23.54.0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45988" r="63616" b="17103"/>
          <a:stretch/>
        </p:blipFill>
        <p:spPr>
          <a:xfrm>
            <a:off x="3429956" y="220421"/>
            <a:ext cx="2284087" cy="74523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10-05 alle 23.54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5" y="5104141"/>
            <a:ext cx="9012809" cy="135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14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Schermata 2016-10-05 alle 23.55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985615"/>
            <a:ext cx="8976076" cy="489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67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5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" y="825907"/>
            <a:ext cx="8976075" cy="521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1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3 alle 22.46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4" y="650879"/>
            <a:ext cx="8986571" cy="509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56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6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125956"/>
            <a:ext cx="8965580" cy="2275040"/>
          </a:xfrm>
          <a:prstGeom prst="rect">
            <a:avLst/>
          </a:prstGeom>
        </p:spPr>
      </p:pic>
      <p:pic>
        <p:nvPicPr>
          <p:cNvPr id="3" name="Immagine 2" descr="Schermata 2016-10-05 alle 23.56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2477310"/>
            <a:ext cx="8965580" cy="424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6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88" y="142035"/>
            <a:ext cx="8671770" cy="1885574"/>
          </a:xfrm>
          <a:prstGeom prst="rect">
            <a:avLst/>
          </a:prstGeom>
        </p:spPr>
      </p:pic>
      <p:pic>
        <p:nvPicPr>
          <p:cNvPr id="3" name="Immagine 2" descr="Schermata 2016-10-05 alle 23.56.4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1"/>
          <a:stretch/>
        </p:blipFill>
        <p:spPr>
          <a:xfrm>
            <a:off x="285888" y="2027609"/>
            <a:ext cx="8671770" cy="466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16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0-05 alle 23.57.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79" b="55867"/>
          <a:stretch/>
        </p:blipFill>
        <p:spPr>
          <a:xfrm>
            <a:off x="1072750" y="209926"/>
            <a:ext cx="2800003" cy="850196"/>
          </a:xfrm>
          <a:prstGeom prst="rect">
            <a:avLst/>
          </a:prstGeom>
        </p:spPr>
      </p:pic>
      <p:pic>
        <p:nvPicPr>
          <p:cNvPr id="6" name="Immagine 5" descr="Schermata 2016-10-05 alle 23.57.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t="48208" r="16479" b="14921"/>
          <a:stretch/>
        </p:blipFill>
        <p:spPr>
          <a:xfrm>
            <a:off x="5289613" y="209926"/>
            <a:ext cx="2833082" cy="850196"/>
          </a:xfrm>
          <a:prstGeom prst="rect">
            <a:avLst/>
          </a:prstGeom>
        </p:spPr>
      </p:pic>
      <p:pic>
        <p:nvPicPr>
          <p:cNvPr id="7" name="Immagine 6" descr="Schermata 2016-10-05 alle 23.57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9" y="1210236"/>
            <a:ext cx="8984681" cy="554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55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" y="632651"/>
            <a:ext cx="8979408" cy="560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54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23.57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62" b="87909"/>
          <a:stretch/>
        </p:blipFill>
        <p:spPr>
          <a:xfrm>
            <a:off x="183181" y="115459"/>
            <a:ext cx="2136273" cy="829205"/>
          </a:xfrm>
          <a:prstGeom prst="rect">
            <a:avLst/>
          </a:prstGeom>
        </p:spPr>
      </p:pic>
      <p:pic>
        <p:nvPicPr>
          <p:cNvPr id="6" name="Immagine 5" descr="Schermata 2016-10-05 alle 23.57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5051" r="62336" b="87297"/>
          <a:stretch/>
        </p:blipFill>
        <p:spPr>
          <a:xfrm>
            <a:off x="2949170" y="115459"/>
            <a:ext cx="1615853" cy="72143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10-05 alle 23.57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2"/>
          <a:stretch/>
        </p:blipFill>
        <p:spPr>
          <a:xfrm>
            <a:off x="127906" y="1006930"/>
            <a:ext cx="8874233" cy="585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26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57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60" t="2602" r="39976" b="87297"/>
          <a:stretch/>
        </p:blipFill>
        <p:spPr>
          <a:xfrm>
            <a:off x="3502434" y="3433763"/>
            <a:ext cx="2139131" cy="79771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10-05 alle 23.58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601" y="156300"/>
            <a:ext cx="6572797" cy="2607308"/>
          </a:xfrm>
          <a:prstGeom prst="rect">
            <a:avLst/>
          </a:prstGeom>
        </p:spPr>
      </p:pic>
      <p:pic>
        <p:nvPicPr>
          <p:cNvPr id="7" name="Immagine 6" descr="Schermata 2016-10-05 alle 23.58.3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r="8348" b="72757"/>
          <a:stretch/>
        </p:blipFill>
        <p:spPr>
          <a:xfrm>
            <a:off x="145825" y="4366447"/>
            <a:ext cx="8897512" cy="206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9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5 alle 23.58.3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1"/>
          <a:stretch/>
        </p:blipFill>
        <p:spPr>
          <a:xfrm>
            <a:off x="128910" y="1038645"/>
            <a:ext cx="8886180" cy="479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95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10-05 alle 23.57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60" t="3214" r="20846" b="88062"/>
          <a:stretch/>
        </p:blipFill>
        <p:spPr>
          <a:xfrm>
            <a:off x="3473310" y="629776"/>
            <a:ext cx="2197379" cy="81870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10-05 alle 23.58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2" y="1964109"/>
            <a:ext cx="8356855" cy="293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85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4 alle 23.43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8" y="166126"/>
            <a:ext cx="5050846" cy="34505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10-04 alle 23.43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" y="740272"/>
            <a:ext cx="9049542" cy="3500140"/>
          </a:xfrm>
          <a:prstGeom prst="rect">
            <a:avLst/>
          </a:prstGeom>
        </p:spPr>
      </p:pic>
      <p:sp>
        <p:nvSpPr>
          <p:cNvPr id="6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362169" y="4444361"/>
            <a:ext cx="1681457" cy="456242"/>
          </a:xfrm>
          <a:solidFill>
            <a:srgbClr val="CCFFCC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Ipotesi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sp>
        <p:nvSpPr>
          <p:cNvPr id="7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255176" y="4444361"/>
            <a:ext cx="1681457" cy="45624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dirty="0" smtClean="0">
                <a:solidFill>
                  <a:srgbClr val="3333CC"/>
                </a:solidFill>
                <a:latin typeface="Century Gothic"/>
                <a:cs typeface="Century Gothic"/>
              </a:rPr>
              <a:t>Tesi</a:t>
            </a:r>
            <a:endParaRPr lang="it-IT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6863399"/>
              </p:ext>
            </p:extLst>
          </p:nvPr>
        </p:nvGraphicFramePr>
        <p:xfrm>
          <a:off x="536575" y="5157860"/>
          <a:ext cx="341947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quation" r:id="rId5" imgW="1841500" imgH="495300" progId="Equation.3">
                  <p:embed/>
                </p:oleObj>
              </mc:Choice>
              <mc:Fallback>
                <p:oleObj name="Equation" r:id="rId5" imgW="18415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" y="5157860"/>
                        <a:ext cx="3419475" cy="10033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913490"/>
              </p:ext>
            </p:extLst>
          </p:nvPr>
        </p:nvGraphicFramePr>
        <p:xfrm>
          <a:off x="5145304" y="5157860"/>
          <a:ext cx="38925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Equation" r:id="rId7" imgW="1968500" imgH="393700" progId="Equation.3">
                  <p:embed/>
                </p:oleObj>
              </mc:Choice>
              <mc:Fallback>
                <p:oleObj name="Equation" r:id="rId7" imgW="1968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5304" y="5157860"/>
                        <a:ext cx="3892550" cy="8540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ccia destra 9"/>
          <p:cNvSpPr/>
          <p:nvPr/>
        </p:nvSpPr>
        <p:spPr>
          <a:xfrm>
            <a:off x="4175805" y="5385799"/>
            <a:ext cx="788456" cy="492111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9089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4 alle 23.44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335883"/>
            <a:ext cx="8965580" cy="1993270"/>
          </a:xfrm>
          <a:prstGeom prst="rect">
            <a:avLst/>
          </a:prstGeom>
        </p:spPr>
      </p:pic>
      <p:pic>
        <p:nvPicPr>
          <p:cNvPr id="5" name="Immagine 4" descr="Schermata 2016-10-04 alle 23.44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2834678"/>
            <a:ext cx="8965580" cy="283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90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10-04 alle 23.44.3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03" r="9589"/>
          <a:stretch/>
        </p:blipFill>
        <p:spPr>
          <a:xfrm>
            <a:off x="89210" y="2141240"/>
            <a:ext cx="8690080" cy="2311896"/>
          </a:xfrm>
          <a:prstGeom prst="rect">
            <a:avLst/>
          </a:prstGeom>
        </p:spPr>
      </p:pic>
      <p:pic>
        <p:nvPicPr>
          <p:cNvPr id="5" name="Immagine 4" descr="Schermata 2016-10-04 alle 23.44.3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38"/>
          <a:stretch/>
        </p:blipFill>
        <p:spPr>
          <a:xfrm>
            <a:off x="89210" y="268201"/>
            <a:ext cx="8965580" cy="144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21464</TotalTime>
  <Words>174</Words>
  <Application>Microsoft Macintosh PowerPoint</Application>
  <PresentationFormat>Presentazione su schermo (4:3)</PresentationFormat>
  <Paragraphs>36</Paragraphs>
  <Slides>67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67</vt:i4>
      </vt:variant>
    </vt:vector>
  </HeadingPairs>
  <TitlesOfParts>
    <vt:vector size="69" baseType="lpstr">
      <vt:lpstr>Tema di Office</vt:lpstr>
      <vt:lpstr>Equation</vt:lpstr>
      <vt:lpstr>                                   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LA PARABOLA </dc:title>
  <dc:creator>vincenzo pappalardo</dc:creator>
  <cp:lastModifiedBy>vincenzo pappalardo</cp:lastModifiedBy>
  <cp:revision>995</cp:revision>
  <dcterms:created xsi:type="dcterms:W3CDTF">2014-08-21T10:26:13Z</dcterms:created>
  <dcterms:modified xsi:type="dcterms:W3CDTF">2016-10-06T15:18:29Z</dcterms:modified>
</cp:coreProperties>
</file>